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Override20.xml" ContentType="application/vnd.openxmlformats-officedocument.themeOverr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22.xml" ContentType="application/vnd.openxmlformats-officedocument.themeOverr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  <p:sldMasterId id="2147484166" r:id="rId2"/>
    <p:sldMasterId id="2147483673" r:id="rId3"/>
  </p:sldMasterIdLst>
  <p:notesMasterIdLst>
    <p:notesMasterId r:id="rId75"/>
  </p:notesMasterIdLst>
  <p:handoutMasterIdLst>
    <p:handoutMasterId r:id="rId76"/>
  </p:handoutMasterIdLst>
  <p:sldIdLst>
    <p:sldId id="299" r:id="rId4"/>
    <p:sldId id="616" r:id="rId5"/>
    <p:sldId id="662" r:id="rId6"/>
    <p:sldId id="550" r:id="rId7"/>
    <p:sldId id="556" r:id="rId8"/>
    <p:sldId id="637" r:id="rId9"/>
    <p:sldId id="622" r:id="rId10"/>
    <p:sldId id="650" r:id="rId11"/>
    <p:sldId id="555" r:id="rId12"/>
    <p:sldId id="636" r:id="rId13"/>
    <p:sldId id="638" r:id="rId14"/>
    <p:sldId id="629" r:id="rId15"/>
    <p:sldId id="563" r:id="rId16"/>
    <p:sldId id="561" r:id="rId17"/>
    <p:sldId id="653" r:id="rId18"/>
    <p:sldId id="654" r:id="rId19"/>
    <p:sldId id="627" r:id="rId20"/>
    <p:sldId id="630" r:id="rId21"/>
    <p:sldId id="569" r:id="rId22"/>
    <p:sldId id="632" r:id="rId23"/>
    <p:sldId id="641" r:id="rId24"/>
    <p:sldId id="552" r:id="rId25"/>
    <p:sldId id="553" r:id="rId26"/>
    <p:sldId id="634" r:id="rId27"/>
    <p:sldId id="639" r:id="rId28"/>
    <p:sldId id="640" r:id="rId29"/>
    <p:sldId id="577" r:id="rId30"/>
    <p:sldId id="576" r:id="rId31"/>
    <p:sldId id="579" r:id="rId32"/>
    <p:sldId id="600" r:id="rId33"/>
    <p:sldId id="599" r:id="rId34"/>
    <p:sldId id="651" r:id="rId35"/>
    <p:sldId id="612" r:id="rId36"/>
    <p:sldId id="613" r:id="rId37"/>
    <p:sldId id="628" r:id="rId38"/>
    <p:sldId id="614" r:id="rId39"/>
    <p:sldId id="655" r:id="rId40"/>
    <p:sldId id="626" r:id="rId41"/>
    <p:sldId id="597" r:id="rId42"/>
    <p:sldId id="596" r:id="rId43"/>
    <p:sldId id="611" r:id="rId44"/>
    <p:sldId id="657" r:id="rId45"/>
    <p:sldId id="656" r:id="rId46"/>
    <p:sldId id="659" r:id="rId47"/>
    <p:sldId id="658" r:id="rId48"/>
    <p:sldId id="608" r:id="rId49"/>
    <p:sldId id="607" r:id="rId50"/>
    <p:sldId id="606" r:id="rId51"/>
    <p:sldId id="605" r:id="rId52"/>
    <p:sldId id="649" r:id="rId53"/>
    <p:sldId id="643" r:id="rId54"/>
    <p:sldId id="663" r:id="rId55"/>
    <p:sldId id="604" r:id="rId56"/>
    <p:sldId id="645" r:id="rId57"/>
    <p:sldId id="594" r:id="rId58"/>
    <p:sldId id="593" r:id="rId59"/>
    <p:sldId id="642" r:id="rId60"/>
    <p:sldId id="592" r:id="rId61"/>
    <p:sldId id="591" r:id="rId62"/>
    <p:sldId id="590" r:id="rId63"/>
    <p:sldId id="589" r:id="rId64"/>
    <p:sldId id="620" r:id="rId65"/>
    <p:sldId id="652" r:id="rId66"/>
    <p:sldId id="618" r:id="rId67"/>
    <p:sldId id="660" r:id="rId68"/>
    <p:sldId id="588" r:id="rId69"/>
    <p:sldId id="617" r:id="rId70"/>
    <p:sldId id="575" r:id="rId71"/>
    <p:sldId id="624" r:id="rId72"/>
    <p:sldId id="625" r:id="rId73"/>
    <p:sldId id="647" r:id="rId74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F1FF"/>
    <a:srgbClr val="CDE7FF"/>
    <a:srgbClr val="D5EBFF"/>
    <a:srgbClr val="B9DEFF"/>
    <a:srgbClr val="D6E1FA"/>
    <a:srgbClr val="996633"/>
    <a:srgbClr val="D9AA27"/>
    <a:srgbClr val="996600"/>
    <a:srgbClr val="993300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1991" autoAdjust="0"/>
  </p:normalViewPr>
  <p:slideViewPr>
    <p:cSldViewPr snapToGrid="0">
      <p:cViewPr varScale="1">
        <p:scale>
          <a:sx n="98" d="100"/>
          <a:sy n="98" d="100"/>
        </p:scale>
        <p:origin x="-9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3954" y="-84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50;&#1072;&#1076;&#1088;&#1099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47;&#1072;&#1073;&#1086;&#1083;&#1077;&#1074;&#1072;&#1077;&#1084;&#1086;&#1089;&#1090;&#1100;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57;&#1084;&#1077;&#1088;&#1090;&#1085;&#1086;&#1089;&#1090;&#1100;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57;&#1084;&#1077;&#1088;&#1090;&#1085;&#1086;&#1089;&#1090;&#1100;.xlsx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57;&#1084;&#1077;&#1088;&#1090;&#1085;&#1086;&#1089;&#1090;&#1100;.xlsx" TargetMode="External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s\Downloads\&#1043;&#1086;&#1076;&#1086;&#1074;&#1086;&#1081;_&#1086;&#1090;&#1095;&#1077;&#1090;_2017\&#1043;&#1086;&#1076;&#1086;&#1074;&#1086;&#1081;_&#1086;&#1090;&#1095;&#1077;&#1090;_2017\&#1050;&#1086;&#1085;&#1089;&#1091;&#1083;&#1100;&#1090;&#1072;&#1090;&#1080;&#1074;&#1085;&#1099;&#1077;_&#1087;&#1088;&#1080;&#1077;&#1084;&#1099;.xlsx" TargetMode="External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s\Downloads\&#1043;&#1086;&#1076;&#1086;&#1074;&#1086;&#1081;_&#1086;&#1090;&#1095;&#1077;&#1090;_2017\&#1043;&#1086;&#1076;&#1086;&#1074;&#1086;&#1081;_&#1086;&#1090;&#1095;&#1077;&#1090;_2017\&#1048;&#1085;&#1074;.xlsx" TargetMode="External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orage\main\&#1040;&#1057;&#1059;\&#1043;&#1086;&#1076;&#1086;&#1074;&#1086;&#1081;_&#1086;&#1090;&#1095;&#1077;&#1090;_2017\&#1060;&#1061;&#1044;.xlsx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11221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s\Downloads\&#1043;&#1086;&#1076;&#1086;&#1074;&#1086;&#1081;_&#1086;&#1090;&#1095;&#1077;&#1090;_2017\&#1043;&#1086;&#1076;&#1086;&#1074;&#1086;&#1081;_&#1086;&#1090;&#1095;&#1077;&#1090;_2017\&#1060;&#1061;&#1044;.xlsx" TargetMode="External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s\Downloads\&#1043;&#1086;&#1076;&#1086;&#1074;&#1086;&#1081;_&#1086;&#1090;&#1095;&#1077;&#1090;_2017\&#1043;&#1086;&#1076;&#1086;&#1074;&#1086;&#1081;_&#1086;&#1090;&#1095;&#1077;&#1090;_2017\&#1047;&#1055;.xlsx" TargetMode="External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s\Downloads\&#1043;&#1086;&#1076;&#1086;&#1074;&#1086;&#1081;_&#1086;&#1090;&#1095;&#1077;&#1090;_2017\&#1043;&#1086;&#1076;&#1086;&#1074;&#1086;&#1081;_&#1086;&#1090;&#1095;&#1077;&#1090;_2017\&#1055;&#1047;.xlsx" TargetMode="External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s\Downloads\&#1043;&#1086;&#1076;&#1086;&#1074;&#1086;&#1081;_&#1086;&#1090;&#1095;&#1077;&#1090;_2017\&#1043;&#1086;&#1076;&#1086;&#1074;&#1086;&#1081;_&#1086;&#1090;&#1095;&#1077;&#1090;_2017\&#1055;&#1047;.xlsx" TargetMode="External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1122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s\Downloads\&#1043;&#1086;&#1076;&#1086;&#1074;&#1086;&#1081;_&#1086;&#1090;&#1095;&#1077;&#1090;_2017\&#1043;&#1086;&#1076;&#1086;&#1074;&#1086;&#1081;_&#1086;&#1090;&#1095;&#1077;&#1090;_2017\&#1055;&#1086;&#1083;&#1080;&#1082;&#1083;&#1080;&#1085;&#1080;&#1082;&#1072;_&#1085;&#1072;&#1089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47;&#1072;&#1073;&#1086;&#1083;&#1077;&#1074;&#1072;&#1077;&#1084;&#1086;&#1089;&#1090;&#1100;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47;&#1072;&#1073;&#1086;&#1083;&#1077;&#1074;&#1072;&#1077;&#1084;&#1086;&#1089;&#1090;&#1100;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47;&#1072;&#1073;&#1086;&#1083;&#1077;&#1074;&#1072;&#1077;&#1084;&#1086;&#1089;&#1090;&#1100;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3;&#1086;&#1076;&#1086;&#1074;&#1086;&#1081;_&#1086;&#1090;&#1095;&#1077;&#1090;_2017\&#1047;&#1072;&#1073;&#1086;&#1083;&#1077;&#1074;&#1072;&#1077;&#1084;&#1086;&#1089;&#1090;&#1100;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7405999155048649"/>
                  <c:y val="5.7851239669421642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1"/>
              <c:layout>
                <c:manualLayout>
                  <c:x val="-0.14364174059991591"/>
                  <c:y val="-0.26446280991735693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Средний медицинский персонал
189
35%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3"/>
              <c:layout>
                <c:manualLayout>
                  <c:x val="2.0278700903831885E-2"/>
                  <c:y val="-4.6831955922865022E-2"/>
                </c:manualLayout>
              </c:layout>
              <c:dLblPos val="outEnd"/>
              <c:showVal val="1"/>
              <c:showCatName val="1"/>
              <c:showPercent val="1"/>
            </c:dLbl>
            <c:dLblPos val="outEnd"/>
            <c:showVal val="1"/>
            <c:showCatName val="1"/>
            <c:showPercent val="1"/>
          </c:dLbls>
          <c:cat>
            <c:strRef>
              <c:f>Лист1!$B$4:$B$7</c:f>
              <c:strCache>
                <c:ptCount val="4"/>
                <c:pt idx="0">
                  <c:v>Врачи</c:v>
                </c:pt>
                <c:pt idx="1">
                  <c:v>Средний медицинский персонал</c:v>
                </c:pt>
                <c:pt idx="2">
                  <c:v>Младший медицинский персонал</c:v>
                </c:pt>
                <c:pt idx="3">
                  <c:v>Прочий персонал</c:v>
                </c:pt>
              </c:strCache>
            </c:strRef>
          </c:cat>
          <c:val>
            <c:numRef>
              <c:f>Лист1!$C$4:$C$7</c:f>
              <c:numCache>
                <c:formatCode>General</c:formatCode>
                <c:ptCount val="4"/>
                <c:pt idx="0">
                  <c:v>159</c:v>
                </c:pt>
                <c:pt idx="1">
                  <c:v>189</c:v>
                </c:pt>
                <c:pt idx="2">
                  <c:v>13</c:v>
                </c:pt>
                <c:pt idx="3">
                  <c:v>189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200" b="1" i="0" baseline="0"/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Лист1!$X$8</c:f>
              <c:strCache>
                <c:ptCount val="1"/>
                <c:pt idx="0">
                  <c:v>ОЗ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Лист1!$Y$7:$AA$7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Лист1!$Y$8:$AA$8</c:f>
              <c:numCache>
                <c:formatCode>General</c:formatCode>
                <c:ptCount val="3"/>
                <c:pt idx="0">
                  <c:v>1238.8</c:v>
                </c:pt>
                <c:pt idx="1">
                  <c:v>1295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Лист1!$X$9</c:f>
              <c:strCache>
                <c:ptCount val="1"/>
                <c:pt idx="0">
                  <c:v>ПЗ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Лист1!$Y$7:$AA$7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Лист1!$Y$9:$AA$9</c:f>
              <c:numCache>
                <c:formatCode>General</c:formatCode>
                <c:ptCount val="3"/>
                <c:pt idx="0">
                  <c:v>571.79999999999995</c:v>
                </c:pt>
                <c:pt idx="1">
                  <c:v>601</c:v>
                </c:pt>
                <c:pt idx="2">
                  <c:v>0</c:v>
                </c:pt>
              </c:numCache>
            </c:numRef>
          </c:val>
        </c:ser>
        <c:axId val="55055104"/>
        <c:axId val="55056640"/>
      </c:barChart>
      <c:catAx>
        <c:axId val="55055104"/>
        <c:scaling>
          <c:orientation val="minMax"/>
        </c:scaling>
        <c:axPos val="b"/>
        <c:numFmt formatCode="General" sourceLinked="1"/>
        <c:tickLblPos val="nextTo"/>
        <c:crossAx val="55056640"/>
        <c:crosses val="autoZero"/>
        <c:auto val="1"/>
        <c:lblAlgn val="ctr"/>
        <c:lblOffset val="100"/>
      </c:catAx>
      <c:valAx>
        <c:axId val="55056640"/>
        <c:scaling>
          <c:orientation val="minMax"/>
        </c:scaling>
        <c:axPos val="l"/>
        <c:majorGridlines/>
        <c:numFmt formatCode="General" sourceLinked="1"/>
        <c:tickLblPos val="nextTo"/>
        <c:crossAx val="55055104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</c:spPr>
          <c:explosion val="25"/>
          <c:dPt>
            <c:idx val="1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Лист1!$H$5:$J$5</c:f>
              <c:strCache>
                <c:ptCount val="3"/>
                <c:pt idx="0">
                  <c:v>2015 г. </c:v>
                </c:pt>
                <c:pt idx="1">
                  <c:v>2016 г.       </c:v>
                </c:pt>
                <c:pt idx="2">
                  <c:v>2017 г. </c:v>
                </c:pt>
              </c:strCache>
            </c:strRef>
          </c:cat>
          <c:val>
            <c:numRef>
              <c:f>Лист1!$H$6:$J$6</c:f>
              <c:numCache>
                <c:formatCode>General</c:formatCode>
                <c:ptCount val="3"/>
                <c:pt idx="0">
                  <c:v>32616</c:v>
                </c:pt>
                <c:pt idx="1">
                  <c:v>36653</c:v>
                </c:pt>
                <c:pt idx="2">
                  <c:v>30401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>
              <a:solidFill>
                <a:srgbClr val="CDE7FF"/>
              </a:solidFill>
            </a:defRPr>
          </a:pPr>
          <a:endParaRPr lang="ru-RU"/>
        </a:p>
      </c:txPr>
    </c:legend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explosion val="25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Лист1!$E$5:$G$5</c:f>
              <c:strCache>
                <c:ptCount val="3"/>
                <c:pt idx="0">
                  <c:v>2015 г.        </c:v>
                </c:pt>
                <c:pt idx="1">
                  <c:v>2016 г.     </c:v>
                </c:pt>
                <c:pt idx="2">
                  <c:v>2017 г.                   </c:v>
                </c:pt>
              </c:strCache>
            </c:strRef>
          </c:cat>
          <c:val>
            <c:numRef>
              <c:f>Лист1!$E$6:$G$6</c:f>
              <c:numCache>
                <c:formatCode>General</c:formatCode>
                <c:ptCount val="3"/>
                <c:pt idx="0">
                  <c:v>6254</c:v>
                </c:pt>
                <c:pt idx="1">
                  <c:v>6957</c:v>
                </c:pt>
                <c:pt idx="2">
                  <c:v>5445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>
              <a:solidFill>
                <a:srgbClr val="CDE7FF"/>
              </a:solidFill>
            </a:defRPr>
          </a:pPr>
          <a:endParaRPr lang="ru-RU"/>
        </a:p>
      </c:txPr>
    </c:legend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</c:spPr>
          <c:explosion val="25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Лист1!$B$5:$D$5</c:f>
              <c:strCache>
                <c:ptCount val="3"/>
                <c:pt idx="0">
                  <c:v>2015 г. </c:v>
                </c:pt>
                <c:pt idx="1">
                  <c:v>2016 г. </c:v>
                </c:pt>
                <c:pt idx="2">
                  <c:v>2017 г. 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26362</c:v>
                </c:pt>
                <c:pt idx="1">
                  <c:v>29696</c:v>
                </c:pt>
                <c:pt idx="2">
                  <c:v>24956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>
              <a:solidFill>
                <a:srgbClr val="CDE7FF"/>
              </a:solidFill>
            </a:defRPr>
          </a:pPr>
          <a:endParaRPr lang="ru-RU"/>
        </a:p>
      </c:txPr>
    </c:legend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Лист1!$P$4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Лист1!$O$5:$O$8</c:f>
              <c:strCache>
                <c:ptCount val="4"/>
                <c:pt idx="0">
                  <c:v>ССЗ   </c:v>
                </c:pt>
                <c:pt idx="1">
                  <c:v>Заболевания  ЦНС  </c:v>
                </c:pt>
                <c:pt idx="2">
                  <c:v>Онкология  </c:v>
                </c:pt>
                <c:pt idx="3">
                  <c:v>Травма  </c:v>
                </c:pt>
              </c:strCache>
            </c:strRef>
          </c:cat>
          <c:val>
            <c:numRef>
              <c:f>Лист1!$P$5:$P$8</c:f>
              <c:numCache>
                <c:formatCode>General</c:formatCode>
                <c:ptCount val="4"/>
                <c:pt idx="0">
                  <c:v>152</c:v>
                </c:pt>
                <c:pt idx="1">
                  <c:v>129</c:v>
                </c:pt>
                <c:pt idx="2">
                  <c:v>63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Лист1!$Q$4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Лист1!$O$5:$O$8</c:f>
              <c:strCache>
                <c:ptCount val="4"/>
                <c:pt idx="0">
                  <c:v>ССЗ   </c:v>
                </c:pt>
                <c:pt idx="1">
                  <c:v>Заболевания  ЦНС  </c:v>
                </c:pt>
                <c:pt idx="2">
                  <c:v>Онкология  </c:v>
                </c:pt>
                <c:pt idx="3">
                  <c:v>Травма  </c:v>
                </c:pt>
              </c:strCache>
            </c:strRef>
          </c:cat>
          <c:val>
            <c:numRef>
              <c:f>Лист1!$Q$5:$Q$8</c:f>
              <c:numCache>
                <c:formatCode>General</c:formatCode>
                <c:ptCount val="4"/>
                <c:pt idx="0">
                  <c:v>123</c:v>
                </c:pt>
                <c:pt idx="1">
                  <c:v>74</c:v>
                </c:pt>
                <c:pt idx="2">
                  <c:v>54</c:v>
                </c:pt>
                <c:pt idx="3">
                  <c:v>12</c:v>
                </c:pt>
              </c:numCache>
            </c:numRef>
          </c:val>
        </c:ser>
        <c:axId val="55299456"/>
        <c:axId val="55637120"/>
      </c:barChart>
      <c:catAx>
        <c:axId val="5529945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5637120"/>
        <c:crosses val="autoZero"/>
        <c:auto val="1"/>
        <c:lblAlgn val="ctr"/>
        <c:lblOffset val="100"/>
      </c:catAx>
      <c:valAx>
        <c:axId val="55637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52994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Лист1!$T$4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Лист1!$S$5:$S$8</c:f>
              <c:strCache>
                <c:ptCount val="4"/>
                <c:pt idx="0">
                  <c:v>ССЗ   </c:v>
                </c:pt>
                <c:pt idx="1">
                  <c:v>Заболевания  ЦНС  </c:v>
                </c:pt>
                <c:pt idx="2">
                  <c:v>Онкология  </c:v>
                </c:pt>
                <c:pt idx="3">
                  <c:v>Травма  </c:v>
                </c:pt>
              </c:strCache>
            </c:strRef>
          </c:cat>
          <c:val>
            <c:numRef>
              <c:f>Лист1!$T$5:$T$8</c:f>
              <c:numCache>
                <c:formatCode>General</c:formatCode>
                <c:ptCount val="4"/>
                <c:pt idx="0">
                  <c:v>41</c:v>
                </c:pt>
                <c:pt idx="1">
                  <c:v>7</c:v>
                </c:pt>
                <c:pt idx="2">
                  <c:v>15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Лист1!$U$4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Лист1!$S$5:$S$8</c:f>
              <c:strCache>
                <c:ptCount val="4"/>
                <c:pt idx="0">
                  <c:v>ССЗ   </c:v>
                </c:pt>
                <c:pt idx="1">
                  <c:v>Заболевания  ЦНС  </c:v>
                </c:pt>
                <c:pt idx="2">
                  <c:v>Онкология  </c:v>
                </c:pt>
                <c:pt idx="3">
                  <c:v>Травма  </c:v>
                </c:pt>
              </c:strCache>
            </c:strRef>
          </c:cat>
          <c:val>
            <c:numRef>
              <c:f>Лист1!$U$5:$U$8</c:f>
              <c:numCache>
                <c:formatCode>General</c:formatCode>
                <c:ptCount val="4"/>
                <c:pt idx="0">
                  <c:v>26</c:v>
                </c:pt>
                <c:pt idx="1">
                  <c:v>2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</c:ser>
        <c:axId val="55551104"/>
        <c:axId val="55552640"/>
      </c:barChart>
      <c:catAx>
        <c:axId val="5555110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5552640"/>
        <c:crosses val="autoZero"/>
        <c:auto val="1"/>
        <c:lblAlgn val="ctr"/>
        <c:lblOffset val="100"/>
      </c:catAx>
      <c:valAx>
        <c:axId val="55552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55511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Лист1!$B$5:$B$8</c:f>
              <c:strCache>
                <c:ptCount val="4"/>
                <c:pt idx="0">
                  <c:v>ССЗ   </c:v>
                </c:pt>
                <c:pt idx="1">
                  <c:v>Заболевания  ЦНС  </c:v>
                </c:pt>
                <c:pt idx="2">
                  <c:v>Онкология  </c:v>
                </c:pt>
                <c:pt idx="3">
                  <c:v>Травма  </c:v>
                </c:pt>
              </c:strCache>
            </c:strRef>
          </c:cat>
          <c:val>
            <c:numRef>
              <c:f>Лист1!$C$5:$C$8</c:f>
              <c:numCache>
                <c:formatCode>General</c:formatCode>
                <c:ptCount val="4"/>
                <c:pt idx="0">
                  <c:v>279</c:v>
                </c:pt>
                <c:pt idx="1">
                  <c:v>159</c:v>
                </c:pt>
                <c:pt idx="2">
                  <c:v>101</c:v>
                </c:pt>
                <c:pt idx="3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Лист1!$B$5:$B$8</c:f>
              <c:strCache>
                <c:ptCount val="4"/>
                <c:pt idx="0">
                  <c:v>ССЗ   </c:v>
                </c:pt>
                <c:pt idx="1">
                  <c:v>Заболевания  ЦНС  </c:v>
                </c:pt>
                <c:pt idx="2">
                  <c:v>Онкология  </c:v>
                </c:pt>
                <c:pt idx="3">
                  <c:v>Травма  </c:v>
                </c:pt>
              </c:strCache>
            </c:strRef>
          </c:cat>
          <c:val>
            <c:numRef>
              <c:f>Лист1!$D$5:$D$8</c:f>
              <c:numCache>
                <c:formatCode>General</c:formatCode>
                <c:ptCount val="4"/>
                <c:pt idx="0">
                  <c:v>276</c:v>
                </c:pt>
                <c:pt idx="1">
                  <c:v>99</c:v>
                </c:pt>
                <c:pt idx="2">
                  <c:v>89</c:v>
                </c:pt>
                <c:pt idx="3">
                  <c:v>21</c:v>
                </c:pt>
              </c:numCache>
            </c:numRef>
          </c:val>
        </c:ser>
        <c:axId val="53881472"/>
        <c:axId val="53891456"/>
      </c:barChart>
      <c:catAx>
        <c:axId val="5388147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3891456"/>
        <c:crosses val="autoZero"/>
        <c:auto val="1"/>
        <c:lblAlgn val="ctr"/>
        <c:lblOffset val="100"/>
      </c:catAx>
      <c:valAx>
        <c:axId val="538914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38814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Лист1!$D$5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Лист1!$C$6:$C$9</c:f>
              <c:strCache>
                <c:ptCount val="4"/>
                <c:pt idx="0">
                  <c:v>Психотерапевты</c:v>
                </c:pt>
                <c:pt idx="1">
                  <c:v>Офтальмологи ОКДО № 1 (глаукоматологи)</c:v>
                </c:pt>
                <c:pt idx="2">
                  <c:v>Офтальмологи ОКДО № 2</c:v>
                </c:pt>
                <c:pt idx="3">
                  <c:v>Офтальмологи КНОП</c:v>
                </c:pt>
              </c:strCache>
            </c:strRef>
          </c:cat>
          <c:val>
            <c:numRef>
              <c:f>Лист1!$D$6:$D$9</c:f>
              <c:numCache>
                <c:formatCode>General</c:formatCode>
                <c:ptCount val="4"/>
                <c:pt idx="0">
                  <c:v>1397</c:v>
                </c:pt>
                <c:pt idx="1">
                  <c:v>3228</c:v>
                </c:pt>
                <c:pt idx="2">
                  <c:v>3270</c:v>
                </c:pt>
                <c:pt idx="3">
                  <c:v>4955</c:v>
                </c:pt>
              </c:numCache>
            </c:numRef>
          </c:val>
        </c:ser>
        <c:ser>
          <c:idx val="1"/>
          <c:order val="1"/>
          <c:tx>
            <c:strRef>
              <c:f>Лист1!$E$5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Лист1!$C$6:$C$9</c:f>
              <c:strCache>
                <c:ptCount val="4"/>
                <c:pt idx="0">
                  <c:v>Психотерапевты</c:v>
                </c:pt>
                <c:pt idx="1">
                  <c:v>Офтальмологи ОКДО № 1 (глаукоматологи)</c:v>
                </c:pt>
                <c:pt idx="2">
                  <c:v>Офтальмологи ОКДО № 2</c:v>
                </c:pt>
                <c:pt idx="3">
                  <c:v>Офтальмологи КНОП</c:v>
                </c:pt>
              </c:strCache>
            </c:strRef>
          </c:cat>
          <c:val>
            <c:numRef>
              <c:f>Лист1!$E$6:$E$9</c:f>
              <c:numCache>
                <c:formatCode>General</c:formatCode>
                <c:ptCount val="4"/>
                <c:pt idx="0">
                  <c:v>1600</c:v>
                </c:pt>
                <c:pt idx="1">
                  <c:v>3474</c:v>
                </c:pt>
                <c:pt idx="2">
                  <c:v>3710</c:v>
                </c:pt>
                <c:pt idx="3">
                  <c:v>5002</c:v>
                </c:pt>
              </c:numCache>
            </c:numRef>
          </c:val>
        </c:ser>
        <c:ser>
          <c:idx val="2"/>
          <c:order val="2"/>
          <c:tx>
            <c:strRef>
              <c:f>Лист1!$F$5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Лист1!$C$6:$C$9</c:f>
              <c:strCache>
                <c:ptCount val="4"/>
                <c:pt idx="0">
                  <c:v>Психотерапевты</c:v>
                </c:pt>
                <c:pt idx="1">
                  <c:v>Офтальмологи ОКДО № 1 (глаукоматологи)</c:v>
                </c:pt>
                <c:pt idx="2">
                  <c:v>Офтальмологи ОКДО № 2</c:v>
                </c:pt>
                <c:pt idx="3">
                  <c:v>Офтальмологи КНОП</c:v>
                </c:pt>
              </c:strCache>
            </c:strRef>
          </c:cat>
          <c:val>
            <c:numRef>
              <c:f>Лист1!$F$6:$F$9</c:f>
              <c:numCache>
                <c:formatCode>General</c:formatCode>
                <c:ptCount val="4"/>
                <c:pt idx="0">
                  <c:v>1608</c:v>
                </c:pt>
                <c:pt idx="1">
                  <c:v>3145</c:v>
                </c:pt>
                <c:pt idx="2">
                  <c:v>3517</c:v>
                </c:pt>
                <c:pt idx="3">
                  <c:v>4700</c:v>
                </c:pt>
              </c:numCache>
            </c:numRef>
          </c:val>
        </c:ser>
        <c:axId val="53926144"/>
        <c:axId val="55787520"/>
      </c:barChart>
      <c:catAx>
        <c:axId val="53926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5787520"/>
        <c:crosses val="autoZero"/>
        <c:auto val="1"/>
        <c:lblAlgn val="ctr"/>
        <c:lblOffset val="100"/>
      </c:catAx>
      <c:valAx>
        <c:axId val="55787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3926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Лист1!$B$6</c:f>
              <c:strCache>
                <c:ptCount val="1"/>
                <c:pt idx="0">
                  <c:v>На 10 тысяч прикреплённого населения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Лист1!$C$5:$E$5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Лист1!$C$6:$E$6</c:f>
              <c:numCache>
                <c:formatCode>General</c:formatCode>
                <c:ptCount val="3"/>
                <c:pt idx="0">
                  <c:v>25.3</c:v>
                </c:pt>
                <c:pt idx="1">
                  <c:v>27.6</c:v>
                </c:pt>
                <c:pt idx="2">
                  <c:v>32.700000000000003</c:v>
                </c:pt>
              </c:numCache>
            </c:numRef>
          </c:val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На 10 тысяч трудоспособного населения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Лист1!$C$5:$E$5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Лист1!$C$7:$E$7</c:f>
              <c:numCache>
                <c:formatCode>General</c:formatCode>
                <c:ptCount val="3"/>
                <c:pt idx="0">
                  <c:v>14.7</c:v>
                </c:pt>
                <c:pt idx="1">
                  <c:v>13.2</c:v>
                </c:pt>
                <c:pt idx="2">
                  <c:v>16.8</c:v>
                </c:pt>
              </c:numCache>
            </c:numRef>
          </c:val>
        </c:ser>
        <c:ser>
          <c:idx val="2"/>
          <c:order val="2"/>
          <c:tx>
            <c:strRef>
              <c:f>Лист1!$B$8</c:f>
              <c:strCache>
                <c:ptCount val="1"/>
                <c:pt idx="0">
                  <c:v>На 10 тысяч работающего населения</c:v>
                </c:pt>
              </c:strCache>
            </c:strRef>
          </c:tx>
          <c:cat>
            <c:strRef>
              <c:f>Лист1!$C$5:$E$5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Лист1!$C$8:$E$8</c:f>
              <c:numCache>
                <c:formatCode>General</c:formatCode>
                <c:ptCount val="3"/>
                <c:pt idx="0">
                  <c:v>11.6</c:v>
                </c:pt>
                <c:pt idx="1">
                  <c:v>11.9</c:v>
                </c:pt>
                <c:pt idx="2">
                  <c:v>13.5</c:v>
                </c:pt>
              </c:numCache>
            </c:numRef>
          </c:val>
        </c:ser>
        <c:axId val="55986432"/>
        <c:axId val="55988224"/>
      </c:barChart>
      <c:catAx>
        <c:axId val="55986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5988224"/>
        <c:crosses val="autoZero"/>
        <c:auto val="1"/>
        <c:lblAlgn val="ctr"/>
        <c:lblOffset val="100"/>
      </c:catAx>
      <c:valAx>
        <c:axId val="55988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59864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2015</c:v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Лист1!$B$4:$B$10</c:f>
              <c:strCache>
                <c:ptCount val="7"/>
                <c:pt idx="0">
                  <c:v>Заработная плата</c:v>
                </c:pt>
                <c:pt idx="1">
                  <c:v>Коммунальные расходы</c:v>
                </c:pt>
                <c:pt idx="2">
                  <c:v>Медикаменты</c:v>
                </c:pt>
                <c:pt idx="3">
                  <c:v>Медицинские изделия</c:v>
                </c:pt>
                <c:pt idx="4">
                  <c:v>Продукты питания</c:v>
                </c:pt>
                <c:pt idx="5">
                  <c:v>Исследований в других учреждениях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Лист1!$C$4:$C$10</c:f>
              <c:numCache>
                <c:formatCode>#,##0.00</c:formatCode>
                <c:ptCount val="7"/>
                <c:pt idx="0">
                  <c:v>168750.4</c:v>
                </c:pt>
                <c:pt idx="1">
                  <c:v>6362.4</c:v>
                </c:pt>
                <c:pt idx="2">
                  <c:v>9236.9</c:v>
                </c:pt>
                <c:pt idx="3">
                  <c:v>25128.3</c:v>
                </c:pt>
                <c:pt idx="4">
                  <c:v>6164.6</c:v>
                </c:pt>
                <c:pt idx="5">
                  <c:v>4931.6000000000004</c:v>
                </c:pt>
                <c:pt idx="6">
                  <c:v>12143.4</c:v>
                </c:pt>
              </c:numCache>
            </c:numRef>
          </c:val>
        </c:ser>
        <c:ser>
          <c:idx val="1"/>
          <c:order val="1"/>
          <c:tx>
            <c:v>2016</c:v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Лист1!$B$4:$B$10</c:f>
              <c:strCache>
                <c:ptCount val="7"/>
                <c:pt idx="0">
                  <c:v>Заработная плата</c:v>
                </c:pt>
                <c:pt idx="1">
                  <c:v>Коммунальные расходы</c:v>
                </c:pt>
                <c:pt idx="2">
                  <c:v>Медикаменты</c:v>
                </c:pt>
                <c:pt idx="3">
                  <c:v>Медицинские изделия</c:v>
                </c:pt>
                <c:pt idx="4">
                  <c:v>Продукты питания</c:v>
                </c:pt>
                <c:pt idx="5">
                  <c:v>Исследований в других учреждениях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Лист1!$D$4:$D$10</c:f>
              <c:numCache>
                <c:formatCode>#,##0.00</c:formatCode>
                <c:ptCount val="7"/>
                <c:pt idx="0">
                  <c:v>170763.3</c:v>
                </c:pt>
                <c:pt idx="1">
                  <c:v>8103.2</c:v>
                </c:pt>
                <c:pt idx="2">
                  <c:v>6750</c:v>
                </c:pt>
                <c:pt idx="3">
                  <c:v>26047.5</c:v>
                </c:pt>
                <c:pt idx="4">
                  <c:v>4842.5</c:v>
                </c:pt>
                <c:pt idx="5">
                  <c:v>4947.6000000000004</c:v>
                </c:pt>
                <c:pt idx="6">
                  <c:v>13967.2</c:v>
                </c:pt>
              </c:numCache>
            </c:numRef>
          </c:val>
        </c:ser>
        <c:ser>
          <c:idx val="2"/>
          <c:order val="2"/>
          <c:tx>
            <c:v>2017</c:v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Лист1!$B$4:$B$10</c:f>
              <c:strCache>
                <c:ptCount val="7"/>
                <c:pt idx="0">
                  <c:v>Заработная плата</c:v>
                </c:pt>
                <c:pt idx="1">
                  <c:v>Коммунальные расходы</c:v>
                </c:pt>
                <c:pt idx="2">
                  <c:v>Медикаменты</c:v>
                </c:pt>
                <c:pt idx="3">
                  <c:v>Медицинские изделия</c:v>
                </c:pt>
                <c:pt idx="4">
                  <c:v>Продукты питания</c:v>
                </c:pt>
                <c:pt idx="5">
                  <c:v>Исследований в других учреждениях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Лист1!$E$4:$E$10</c:f>
              <c:numCache>
                <c:formatCode>#,##0.00</c:formatCode>
                <c:ptCount val="7"/>
                <c:pt idx="0">
                  <c:v>162257.70000000001</c:v>
                </c:pt>
                <c:pt idx="1">
                  <c:v>7891.5</c:v>
                </c:pt>
                <c:pt idx="2">
                  <c:v>4900.1000000000004</c:v>
                </c:pt>
                <c:pt idx="3">
                  <c:v>27047.1</c:v>
                </c:pt>
                <c:pt idx="4">
                  <c:v>4898.2</c:v>
                </c:pt>
                <c:pt idx="5">
                  <c:v>4264.9000000000005</c:v>
                </c:pt>
                <c:pt idx="6">
                  <c:v>13492.9</c:v>
                </c:pt>
              </c:numCache>
            </c:numRef>
          </c:val>
        </c:ser>
        <c:axId val="56125312"/>
        <c:axId val="56126848"/>
      </c:barChart>
      <c:catAx>
        <c:axId val="5612531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6126848"/>
        <c:crosses val="autoZero"/>
        <c:auto val="1"/>
        <c:lblAlgn val="ctr"/>
        <c:lblOffset val="100"/>
      </c:catAx>
      <c:valAx>
        <c:axId val="5612684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6125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2015</c:v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Лист1!$B$16:$B$19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Лист1!$C$16:$C$19</c:f>
              <c:numCache>
                <c:formatCode>General</c:formatCode>
                <c:ptCount val="4"/>
                <c:pt idx="0">
                  <c:v>57</c:v>
                </c:pt>
                <c:pt idx="1">
                  <c:v>46</c:v>
                </c:pt>
                <c:pt idx="2">
                  <c:v>6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v>2016</c:v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Лист1!$B$16:$B$19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Лист1!$D$16:$D$19</c:f>
              <c:numCache>
                <c:formatCode>General</c:formatCode>
                <c:ptCount val="4"/>
                <c:pt idx="0">
                  <c:v>57</c:v>
                </c:pt>
                <c:pt idx="1">
                  <c:v>41</c:v>
                </c:pt>
                <c:pt idx="2">
                  <c:v>4</c:v>
                </c:pt>
                <c:pt idx="3">
                  <c:v>51</c:v>
                </c:pt>
              </c:numCache>
            </c:numRef>
          </c:val>
        </c:ser>
        <c:ser>
          <c:idx val="2"/>
          <c:order val="2"/>
          <c:tx>
            <c:v>2017</c:v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strRef>
              <c:f>Лист1!$B$16:$B$19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Лист1!$E$16:$E$19</c:f>
              <c:numCache>
                <c:formatCode>General</c:formatCode>
                <c:ptCount val="4"/>
                <c:pt idx="0">
                  <c:v>59</c:v>
                </c:pt>
                <c:pt idx="1">
                  <c:v>33</c:v>
                </c:pt>
                <c:pt idx="2">
                  <c:v>4</c:v>
                </c:pt>
                <c:pt idx="3">
                  <c:v>43</c:v>
                </c:pt>
              </c:numCache>
            </c:numRef>
          </c:val>
        </c:ser>
        <c:shape val="box"/>
        <c:axId val="54568832"/>
        <c:axId val="54570368"/>
        <c:axId val="0"/>
      </c:bar3DChart>
      <c:catAx>
        <c:axId val="54568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4570368"/>
        <c:crosses val="autoZero"/>
        <c:auto val="1"/>
        <c:lblAlgn val="ctr"/>
        <c:lblOffset val="100"/>
      </c:catAx>
      <c:valAx>
        <c:axId val="54570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4568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2015</c:v>
          </c:tx>
          <c:spPr>
            <a:solidFill>
              <a:srgbClr val="FFC000"/>
            </a:solidFill>
          </c:spPr>
          <c:cat>
            <c:strRef>
              <c:f>Лист1!$B$14:$B$20</c:f>
              <c:strCache>
                <c:ptCount val="7"/>
                <c:pt idx="0">
                  <c:v>Заработная плата</c:v>
                </c:pt>
                <c:pt idx="1">
                  <c:v>Коммунальные расходы</c:v>
                </c:pt>
                <c:pt idx="2">
                  <c:v>Медикаменты</c:v>
                </c:pt>
                <c:pt idx="3">
                  <c:v>Медицинские изделия</c:v>
                </c:pt>
                <c:pt idx="4">
                  <c:v>Продукты питания</c:v>
                </c:pt>
                <c:pt idx="5">
                  <c:v>Исследования в других учреждения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Лист1!$C$14:$C$20</c:f>
              <c:numCache>
                <c:formatCode>General</c:formatCode>
                <c:ptCount val="7"/>
                <c:pt idx="0" formatCode="#,##0.00">
                  <c:v>1951</c:v>
                </c:pt>
                <c:pt idx="1">
                  <c:v>69.099999999999994</c:v>
                </c:pt>
                <c:pt idx="2" formatCode="#,##0.00">
                  <c:v>1053.5</c:v>
                </c:pt>
                <c:pt idx="3" formatCode="#,##0.00">
                  <c:v>1238.4000000000001</c:v>
                </c:pt>
                <c:pt idx="4">
                  <c:v>107.6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v>2016</c:v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Лист1!$B$14:$B$20</c:f>
              <c:strCache>
                <c:ptCount val="7"/>
                <c:pt idx="0">
                  <c:v>Заработная плата</c:v>
                </c:pt>
                <c:pt idx="1">
                  <c:v>Коммунальные расходы</c:v>
                </c:pt>
                <c:pt idx="2">
                  <c:v>Медикаменты</c:v>
                </c:pt>
                <c:pt idx="3">
                  <c:v>Медицинские изделия</c:v>
                </c:pt>
                <c:pt idx="4">
                  <c:v>Продукты питания</c:v>
                </c:pt>
                <c:pt idx="5">
                  <c:v>Исследования в других учреждения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Лист1!$D$14:$D$20</c:f>
              <c:numCache>
                <c:formatCode>General</c:formatCode>
                <c:ptCount val="7"/>
                <c:pt idx="0" formatCode="#,##0.00">
                  <c:v>4697.9000000000005</c:v>
                </c:pt>
                <c:pt idx="1">
                  <c:v>257</c:v>
                </c:pt>
                <c:pt idx="2">
                  <c:v>1826.8</c:v>
                </c:pt>
                <c:pt idx="3">
                  <c:v>473.4</c:v>
                </c:pt>
                <c:pt idx="4">
                  <c:v>89.1</c:v>
                </c:pt>
                <c:pt idx="5">
                  <c:v>0</c:v>
                </c:pt>
                <c:pt idx="6">
                  <c:v>127.9</c:v>
                </c:pt>
              </c:numCache>
            </c:numRef>
          </c:val>
        </c:ser>
        <c:ser>
          <c:idx val="2"/>
          <c:order val="2"/>
          <c:tx>
            <c:v>2017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Лист1!$B$14:$B$20</c:f>
              <c:strCache>
                <c:ptCount val="7"/>
                <c:pt idx="0">
                  <c:v>Заработная плата</c:v>
                </c:pt>
                <c:pt idx="1">
                  <c:v>Коммунальные расходы</c:v>
                </c:pt>
                <c:pt idx="2">
                  <c:v>Медикаменты</c:v>
                </c:pt>
                <c:pt idx="3">
                  <c:v>Медицинские изделия</c:v>
                </c:pt>
                <c:pt idx="4">
                  <c:v>Продукты питания</c:v>
                </c:pt>
                <c:pt idx="5">
                  <c:v>Исследования в других учреждения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Лист1!$E$14:$E$20</c:f>
              <c:numCache>
                <c:formatCode>General</c:formatCode>
                <c:ptCount val="7"/>
                <c:pt idx="0" formatCode="#,##0.00">
                  <c:v>5297.7</c:v>
                </c:pt>
                <c:pt idx="1">
                  <c:v>377.9</c:v>
                </c:pt>
                <c:pt idx="2">
                  <c:v>1575.1</c:v>
                </c:pt>
                <c:pt idx="3">
                  <c:v>751.4</c:v>
                </c:pt>
                <c:pt idx="4">
                  <c:v>89.7</c:v>
                </c:pt>
                <c:pt idx="5">
                  <c:v>0</c:v>
                </c:pt>
                <c:pt idx="6">
                  <c:v>221.4</c:v>
                </c:pt>
              </c:numCache>
            </c:numRef>
          </c:val>
        </c:ser>
        <c:axId val="56138752"/>
        <c:axId val="56156928"/>
      </c:barChart>
      <c:catAx>
        <c:axId val="56138752"/>
        <c:scaling>
          <c:orientation val="minMax"/>
        </c:scaling>
        <c:axPos val="b"/>
        <c:tickLblPos val="nextTo"/>
        <c:crossAx val="56156928"/>
        <c:crosses val="autoZero"/>
        <c:auto val="1"/>
        <c:lblAlgn val="ctr"/>
        <c:lblOffset val="100"/>
      </c:catAx>
      <c:valAx>
        <c:axId val="56156928"/>
        <c:scaling>
          <c:orientation val="minMax"/>
        </c:scaling>
        <c:axPos val="l"/>
        <c:majorGridlines/>
        <c:numFmt formatCode="#,##0.00" sourceLinked="1"/>
        <c:tickLblPos val="nextTo"/>
        <c:crossAx val="56138752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Лист1!$B$5</c:f>
              <c:strCache>
                <c:ptCount val="1"/>
                <c:pt idx="0">
                  <c:v>Врачи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Лист1!$C$4:$F$4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План 2018 года</c:v>
                </c:pt>
              </c:strCache>
            </c:strRef>
          </c:cat>
          <c:val>
            <c:numRef>
              <c:f>Лист1!$C$5:$F$5</c:f>
              <c:numCache>
                <c:formatCode>General</c:formatCode>
                <c:ptCount val="4"/>
                <c:pt idx="0" formatCode="#,##0">
                  <c:v>31162</c:v>
                </c:pt>
                <c:pt idx="1">
                  <c:v>34301</c:v>
                </c:pt>
                <c:pt idx="2" formatCode="#,##0">
                  <c:v>36519</c:v>
                </c:pt>
                <c:pt idx="3">
                  <c:v>52044</c:v>
                </c:pt>
              </c:numCache>
            </c:numRef>
          </c:val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Средний медицинский персонал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Лист1!$C$4:$F$4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План 2018 года</c:v>
                </c:pt>
              </c:strCache>
            </c:strRef>
          </c:cat>
          <c:val>
            <c:numRef>
              <c:f>Лист1!$C$6:$F$6</c:f>
              <c:numCache>
                <c:formatCode>General</c:formatCode>
                <c:ptCount val="4"/>
                <c:pt idx="0" formatCode="#,##0">
                  <c:v>18347</c:v>
                </c:pt>
                <c:pt idx="1">
                  <c:v>20051</c:v>
                </c:pt>
                <c:pt idx="2" formatCode="#,##0">
                  <c:v>20702</c:v>
                </c:pt>
                <c:pt idx="3">
                  <c:v>28484</c:v>
                </c:pt>
              </c:numCache>
            </c:numRef>
          </c:val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Младший медицинский персонал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Лист1!$C$4:$F$4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План 2018 года</c:v>
                </c:pt>
              </c:strCache>
            </c:strRef>
          </c:cat>
          <c:val>
            <c:numRef>
              <c:f>Лист1!$C$7:$F$7</c:f>
              <c:numCache>
                <c:formatCode>#,##0</c:formatCode>
                <c:ptCount val="4"/>
                <c:pt idx="0">
                  <c:v>12111</c:v>
                </c:pt>
                <c:pt idx="1">
                  <c:v>12550</c:v>
                </c:pt>
                <c:pt idx="2">
                  <c:v>15726</c:v>
                </c:pt>
                <c:pt idx="3" formatCode="General">
                  <c:v>28102</c:v>
                </c:pt>
              </c:numCache>
            </c:numRef>
          </c:val>
        </c:ser>
        <c:ser>
          <c:idx val="3"/>
          <c:order val="3"/>
          <c:tx>
            <c:strRef>
              <c:f>Лист1!$B$8</c:f>
              <c:strCache>
                <c:ptCount val="1"/>
                <c:pt idx="0">
                  <c:v>Прочий персонал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Лист1!$C$4:$F$4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План 2018 года</c:v>
                </c:pt>
              </c:strCache>
            </c:strRef>
          </c:cat>
          <c:val>
            <c:numRef>
              <c:f>Лист1!$C$8:$F$8</c:f>
              <c:numCache>
                <c:formatCode>General</c:formatCode>
                <c:ptCount val="4"/>
                <c:pt idx="0">
                  <c:v>15995</c:v>
                </c:pt>
                <c:pt idx="1">
                  <c:v>16640</c:v>
                </c:pt>
                <c:pt idx="2">
                  <c:v>15606</c:v>
                </c:pt>
                <c:pt idx="3">
                  <c:v>12030</c:v>
                </c:pt>
              </c:numCache>
            </c:numRef>
          </c:val>
        </c:ser>
        <c:axId val="55702272"/>
        <c:axId val="55703808"/>
      </c:barChart>
      <c:catAx>
        <c:axId val="55702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5703808"/>
        <c:crosses val="autoZero"/>
        <c:auto val="1"/>
        <c:lblAlgn val="ctr"/>
        <c:lblOffset val="100"/>
      </c:catAx>
      <c:valAx>
        <c:axId val="5570380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5702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Лист1!$C$15</c:f>
              <c:strCache>
                <c:ptCount val="1"/>
                <c:pt idx="0">
                  <c:v>Регистратура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Лист1!$D$14:$I$14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Лист1!$D$15:$I$15</c:f>
              <c:numCache>
                <c:formatCode>General</c:formatCode>
                <c:ptCount val="6"/>
                <c:pt idx="0">
                  <c:v>2238</c:v>
                </c:pt>
                <c:pt idx="1">
                  <c:v>11324</c:v>
                </c:pt>
                <c:pt idx="2">
                  <c:v>16015</c:v>
                </c:pt>
                <c:pt idx="3">
                  <c:v>21402</c:v>
                </c:pt>
                <c:pt idx="4">
                  <c:v>27975</c:v>
                </c:pt>
                <c:pt idx="5">
                  <c:v>26224</c:v>
                </c:pt>
              </c:numCache>
            </c:numRef>
          </c:val>
        </c:ser>
        <c:ser>
          <c:idx val="1"/>
          <c:order val="1"/>
          <c:tx>
            <c:strRef>
              <c:f>Лист1!$C$16</c:f>
              <c:strCache>
                <c:ptCount val="1"/>
                <c:pt idx="0">
                  <c:v>Сайт МедИнфо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Лист1!$D$14:$I$14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Лист1!$D$16:$I$16</c:f>
              <c:numCache>
                <c:formatCode>General</c:formatCode>
                <c:ptCount val="6"/>
                <c:pt idx="0">
                  <c:v>180</c:v>
                </c:pt>
                <c:pt idx="1">
                  <c:v>2593</c:v>
                </c:pt>
                <c:pt idx="2">
                  <c:v>3054</c:v>
                </c:pt>
                <c:pt idx="3">
                  <c:v>2656</c:v>
                </c:pt>
                <c:pt idx="4">
                  <c:v>10111</c:v>
                </c:pt>
                <c:pt idx="5">
                  <c:v>12728</c:v>
                </c:pt>
              </c:numCache>
            </c:numRef>
          </c:val>
        </c:ser>
        <c:ser>
          <c:idx val="2"/>
          <c:order val="2"/>
          <c:tx>
            <c:strRef>
              <c:f>Лист1!$C$17</c:f>
              <c:strCache>
                <c:ptCount val="1"/>
                <c:pt idx="0">
                  <c:v>Инфомат</c:v>
                </c:pt>
              </c:strCache>
            </c:strRef>
          </c:tx>
          <c:cat>
            <c:numRef>
              <c:f>Лист1!$D$14:$I$14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Лист1!$D$17:$I$17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350</c:v>
                </c:pt>
                <c:pt idx="5">
                  <c:v>529</c:v>
                </c:pt>
              </c:numCache>
            </c:numRef>
          </c:val>
        </c:ser>
        <c:ser>
          <c:idx val="3"/>
          <c:order val="3"/>
          <c:tx>
            <c:strRef>
              <c:f>Лист1!$C$18</c:f>
              <c:strCache>
                <c:ptCount val="1"/>
                <c:pt idx="0">
                  <c:v>ЕПГУ</c:v>
                </c:pt>
              </c:strCache>
            </c:strRef>
          </c:tx>
          <c:cat>
            <c:numRef>
              <c:f>Лист1!$D$14:$I$14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Лист1!$D$18:$I$18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11</c:v>
                </c:pt>
                <c:pt idx="5">
                  <c:v>266</c:v>
                </c:pt>
              </c:numCache>
            </c:numRef>
          </c:val>
        </c:ser>
        <c:ser>
          <c:idx val="4"/>
          <c:order val="4"/>
          <c:tx>
            <c:strRef>
              <c:f>Лист1!$C$19</c:f>
              <c:strCache>
                <c:ptCount val="1"/>
                <c:pt idx="0">
                  <c:v>Колл-центр</c:v>
                </c:pt>
              </c:strCache>
            </c:strRef>
          </c:tx>
          <c:cat>
            <c:numRef>
              <c:f>Лист1!$D$14:$I$14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Лист1!$D$19:$I$19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15</c:v>
                </c:pt>
                <c:pt idx="5">
                  <c:v>23</c:v>
                </c:pt>
              </c:numCache>
            </c:numRef>
          </c:val>
        </c:ser>
        <c:axId val="56498432"/>
        <c:axId val="56537088"/>
      </c:barChart>
      <c:catAx>
        <c:axId val="56498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6537088"/>
        <c:crosses val="autoZero"/>
        <c:auto val="1"/>
        <c:lblAlgn val="ctr"/>
        <c:lblOffset val="100"/>
      </c:catAx>
      <c:valAx>
        <c:axId val="56537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64984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Лист1!$B$28</c:f>
              <c:strCache>
                <c:ptCount val="1"/>
                <c:pt idx="0">
                  <c:v>Всего 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Лист1!$C$28:$G$28</c:f>
              <c:numCache>
                <c:formatCode>General</c:formatCode>
                <c:ptCount val="5"/>
                <c:pt idx="0">
                  <c:v>13150</c:v>
                </c:pt>
                <c:pt idx="1">
                  <c:v>24312</c:v>
                </c:pt>
                <c:pt idx="2">
                  <c:v>39010</c:v>
                </c:pt>
                <c:pt idx="3">
                  <c:v>37777</c:v>
                </c:pt>
                <c:pt idx="4">
                  <c:v>39827</c:v>
                </c:pt>
              </c:numCache>
            </c:numRef>
          </c:val>
        </c:ser>
        <c:ser>
          <c:idx val="1"/>
          <c:order val="1"/>
          <c:tx>
            <c:strRef>
              <c:f>Лист1!$B$29</c:f>
              <c:strCache>
                <c:ptCount val="1"/>
                <c:pt idx="0">
                  <c:v>Мужчины</c:v>
                </c:pt>
              </c:strCache>
            </c:strRef>
          </c:tx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Лист1!$C$29:$G$29</c:f>
              <c:numCache>
                <c:formatCode>General</c:formatCode>
                <c:ptCount val="5"/>
                <c:pt idx="0">
                  <c:v>38.6</c:v>
                </c:pt>
                <c:pt idx="1">
                  <c:v>32.4</c:v>
                </c:pt>
                <c:pt idx="2">
                  <c:v>31.6</c:v>
                </c:pt>
                <c:pt idx="3">
                  <c:v>34.6</c:v>
                </c:pt>
                <c:pt idx="4">
                  <c:v>26.7</c:v>
                </c:pt>
              </c:numCache>
            </c:numRef>
          </c:val>
        </c:ser>
        <c:ser>
          <c:idx val="2"/>
          <c:order val="2"/>
          <c:tx>
            <c:strRef>
              <c:f>Лист1!$B$30</c:f>
              <c:strCache>
                <c:ptCount val="1"/>
                <c:pt idx="0">
                  <c:v>Женщины</c:v>
                </c:pt>
              </c:strCache>
            </c:strRef>
          </c:tx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Лист1!$C$30:$G$30</c:f>
              <c:numCache>
                <c:formatCode>General</c:formatCode>
                <c:ptCount val="5"/>
                <c:pt idx="0">
                  <c:v>61.4</c:v>
                </c:pt>
                <c:pt idx="1">
                  <c:v>67.599999999999994</c:v>
                </c:pt>
                <c:pt idx="2">
                  <c:v>68.400000000000006</c:v>
                </c:pt>
                <c:pt idx="3">
                  <c:v>65.400000000000006</c:v>
                </c:pt>
                <c:pt idx="4">
                  <c:v>73.3</c:v>
                </c:pt>
              </c:numCache>
            </c:numRef>
          </c:val>
        </c:ser>
        <c:ser>
          <c:idx val="3"/>
          <c:order val="3"/>
          <c:tx>
            <c:strRef>
              <c:f>Лист1!$B$31</c:f>
              <c:strCache>
                <c:ptCount val="1"/>
                <c:pt idx="0">
                  <c:v>до 18 </c:v>
                </c:pt>
              </c:strCache>
            </c:strRef>
          </c:tx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Лист1!$C$31:$G$31</c:f>
              <c:numCache>
                <c:formatCode>General</c:formatCode>
                <c:ptCount val="5"/>
                <c:pt idx="0">
                  <c:v>916</c:v>
                </c:pt>
                <c:pt idx="1">
                  <c:v>1680</c:v>
                </c:pt>
                <c:pt idx="2">
                  <c:v>3064</c:v>
                </c:pt>
                <c:pt idx="3">
                  <c:v>2367</c:v>
                </c:pt>
                <c:pt idx="4">
                  <c:v>1114</c:v>
                </c:pt>
              </c:numCache>
            </c:numRef>
          </c:val>
        </c:ser>
        <c:ser>
          <c:idx val="4"/>
          <c:order val="4"/>
          <c:tx>
            <c:strRef>
              <c:f>Лист1!$B$32</c:f>
              <c:strCache>
                <c:ptCount val="1"/>
                <c:pt idx="0">
                  <c:v>18-24 </c:v>
                </c:pt>
              </c:strCache>
            </c:strRef>
          </c:tx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Лист1!$C$32:$G$32</c:f>
              <c:numCache>
                <c:formatCode>General</c:formatCode>
                <c:ptCount val="5"/>
                <c:pt idx="0">
                  <c:v>2485</c:v>
                </c:pt>
                <c:pt idx="1">
                  <c:v>5991</c:v>
                </c:pt>
                <c:pt idx="2">
                  <c:v>10118</c:v>
                </c:pt>
                <c:pt idx="3">
                  <c:v>9928</c:v>
                </c:pt>
                <c:pt idx="4">
                  <c:v>8782</c:v>
                </c:pt>
              </c:numCache>
            </c:numRef>
          </c:val>
        </c:ser>
        <c:ser>
          <c:idx val="5"/>
          <c:order val="5"/>
          <c:tx>
            <c:strRef>
              <c:f>Лист1!$B$33</c:f>
              <c:strCache>
                <c:ptCount val="1"/>
                <c:pt idx="0">
                  <c:v>25-34 </c:v>
                </c:pt>
              </c:strCache>
            </c:strRef>
          </c:tx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Лист1!$C$33:$G$33</c:f>
              <c:numCache>
                <c:formatCode>General</c:formatCode>
                <c:ptCount val="5"/>
                <c:pt idx="0">
                  <c:v>3593</c:v>
                </c:pt>
                <c:pt idx="1">
                  <c:v>7262</c:v>
                </c:pt>
                <c:pt idx="2">
                  <c:v>11224</c:v>
                </c:pt>
                <c:pt idx="3">
                  <c:v>10207</c:v>
                </c:pt>
                <c:pt idx="4">
                  <c:v>10711</c:v>
                </c:pt>
              </c:numCache>
            </c:numRef>
          </c:val>
        </c:ser>
        <c:ser>
          <c:idx val="6"/>
          <c:order val="6"/>
          <c:tx>
            <c:strRef>
              <c:f>Лист1!$B$34</c:f>
              <c:strCache>
                <c:ptCount val="1"/>
                <c:pt idx="0">
                  <c:v>35-44 </c:v>
                </c:pt>
              </c:strCache>
            </c:strRef>
          </c:tx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Лист1!$C$34:$G$34</c:f>
              <c:numCache>
                <c:formatCode>General</c:formatCode>
                <c:ptCount val="5"/>
                <c:pt idx="0">
                  <c:v>1139</c:v>
                </c:pt>
                <c:pt idx="1">
                  <c:v>2810</c:v>
                </c:pt>
                <c:pt idx="2">
                  <c:v>3804</c:v>
                </c:pt>
                <c:pt idx="3">
                  <c:v>2992</c:v>
                </c:pt>
                <c:pt idx="4">
                  <c:v>5368</c:v>
                </c:pt>
              </c:numCache>
            </c:numRef>
          </c:val>
        </c:ser>
        <c:ser>
          <c:idx val="7"/>
          <c:order val="7"/>
          <c:tx>
            <c:strRef>
              <c:f>Лист1!$B$35</c:f>
              <c:strCache>
                <c:ptCount val="1"/>
                <c:pt idx="0">
                  <c:v>старше 45 </c:v>
                </c:pt>
              </c:strCache>
            </c:strRef>
          </c:tx>
          <c:cat>
            <c:numRef>
              <c:f>Лист1!$C$27:$G$27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Лист1!$C$35:$G$35</c:f>
              <c:numCache>
                <c:formatCode>General</c:formatCode>
                <c:ptCount val="5"/>
                <c:pt idx="0">
                  <c:v>962</c:v>
                </c:pt>
                <c:pt idx="1">
                  <c:v>2515</c:v>
                </c:pt>
                <c:pt idx="2">
                  <c:v>3178</c:v>
                </c:pt>
                <c:pt idx="3">
                  <c:v>4871</c:v>
                </c:pt>
                <c:pt idx="4">
                  <c:v>8060</c:v>
                </c:pt>
              </c:numCache>
            </c:numRef>
          </c:val>
        </c:ser>
        <c:axId val="56871168"/>
        <c:axId val="56918016"/>
      </c:barChart>
      <c:catAx>
        <c:axId val="56871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6918016"/>
        <c:crosses val="autoZero"/>
        <c:auto val="1"/>
        <c:lblAlgn val="ctr"/>
        <c:lblOffset val="100"/>
      </c:catAx>
      <c:valAx>
        <c:axId val="56918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68711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2015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Лист1!$H$16:$H$19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Лист1!$I$16:$I$19</c:f>
              <c:numCache>
                <c:formatCode>General</c:formatCode>
                <c:ptCount val="4"/>
                <c:pt idx="0">
                  <c:v>33</c:v>
                </c:pt>
                <c:pt idx="1">
                  <c:v>118</c:v>
                </c:pt>
                <c:pt idx="2">
                  <c:v>7</c:v>
                </c:pt>
                <c:pt idx="3">
                  <c:v>38</c:v>
                </c:pt>
              </c:numCache>
            </c:numRef>
          </c:val>
        </c:ser>
        <c:ser>
          <c:idx val="1"/>
          <c:order val="1"/>
          <c:tx>
            <c:v>2016</c:v>
          </c:tx>
          <c:cat>
            <c:strRef>
              <c:f>Лист1!$H$16:$H$19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Лист1!$J$16:$J$19</c:f>
              <c:numCache>
                <c:formatCode>General</c:formatCode>
                <c:ptCount val="4"/>
                <c:pt idx="0">
                  <c:v>45</c:v>
                </c:pt>
                <c:pt idx="1">
                  <c:v>103</c:v>
                </c:pt>
                <c:pt idx="2">
                  <c:v>9</c:v>
                </c:pt>
                <c:pt idx="3">
                  <c:v>28</c:v>
                </c:pt>
              </c:numCache>
            </c:numRef>
          </c:val>
        </c:ser>
        <c:ser>
          <c:idx val="2"/>
          <c:order val="2"/>
          <c:tx>
            <c:v>2017</c:v>
          </c:tx>
          <c:spPr>
            <a:solidFill>
              <a:schemeClr val="accent4"/>
            </a:solidFill>
          </c:spPr>
          <c:cat>
            <c:strRef>
              <c:f>Лист1!$H$16:$H$19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Лист1!$K$16:$K$19</c:f>
              <c:numCache>
                <c:formatCode>General</c:formatCode>
                <c:ptCount val="4"/>
                <c:pt idx="0">
                  <c:v>44</c:v>
                </c:pt>
                <c:pt idx="1">
                  <c:v>94</c:v>
                </c:pt>
                <c:pt idx="2">
                  <c:v>10</c:v>
                </c:pt>
                <c:pt idx="3">
                  <c:v>21</c:v>
                </c:pt>
              </c:numCache>
            </c:numRef>
          </c:val>
        </c:ser>
        <c:shape val="box"/>
        <c:axId val="54489856"/>
        <c:axId val="54491392"/>
        <c:axId val="0"/>
      </c:bar3DChart>
      <c:catAx>
        <c:axId val="5448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491392"/>
        <c:crosses val="autoZero"/>
        <c:auto val="1"/>
        <c:lblAlgn val="ctr"/>
        <c:lblOffset val="100"/>
      </c:catAx>
      <c:valAx>
        <c:axId val="54491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4898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Лист1!$C$6</c:f>
              <c:strCache>
                <c:ptCount val="1"/>
                <c:pt idx="0">
                  <c:v>Поликлиника №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Лист1!$D$5:$F$5</c:f>
              <c:strCache>
                <c:ptCount val="3"/>
                <c:pt idx="0">
                  <c:v>2015 год </c:v>
                </c:pt>
                <c:pt idx="1">
                  <c:v>2016 год </c:v>
                </c:pt>
                <c:pt idx="2">
                  <c:v>2017 год </c:v>
                </c:pt>
              </c:strCache>
            </c:strRef>
          </c:cat>
          <c:val>
            <c:numRef>
              <c:f>Лист1!$D$6:$F$6</c:f>
              <c:numCache>
                <c:formatCode>#,##0</c:formatCode>
                <c:ptCount val="3"/>
                <c:pt idx="0">
                  <c:v>26254</c:v>
                </c:pt>
                <c:pt idx="1">
                  <c:v>26727</c:v>
                </c:pt>
                <c:pt idx="2">
                  <c:v>26419</c:v>
                </c:pt>
              </c:numCache>
            </c:numRef>
          </c:val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Поликлиника № 4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Лист1!$D$5:$F$5</c:f>
              <c:strCache>
                <c:ptCount val="3"/>
                <c:pt idx="0">
                  <c:v>2015 год </c:v>
                </c:pt>
                <c:pt idx="1">
                  <c:v>2016 год </c:v>
                </c:pt>
                <c:pt idx="2">
                  <c:v>2017 год </c:v>
                </c:pt>
              </c:strCache>
            </c:strRef>
          </c:cat>
          <c:val>
            <c:numRef>
              <c:f>Лист1!$D$7:$F$7</c:f>
              <c:numCache>
                <c:formatCode>#,##0</c:formatCode>
                <c:ptCount val="3"/>
                <c:pt idx="0">
                  <c:v>25055</c:v>
                </c:pt>
                <c:pt idx="1">
                  <c:v>24395</c:v>
                </c:pt>
                <c:pt idx="2">
                  <c:v>24581</c:v>
                </c:pt>
              </c:numCache>
            </c:numRef>
          </c:val>
        </c:ser>
        <c:ser>
          <c:idx val="2"/>
          <c:order val="2"/>
          <c:tx>
            <c:strRef>
              <c:f>Лист1!$C$8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Лист1!$D$5:$F$5</c:f>
              <c:strCache>
                <c:ptCount val="3"/>
                <c:pt idx="0">
                  <c:v>2015 год </c:v>
                </c:pt>
                <c:pt idx="1">
                  <c:v>2016 год </c:v>
                </c:pt>
                <c:pt idx="2">
                  <c:v>2017 год </c:v>
                </c:pt>
              </c:strCache>
            </c:strRef>
          </c:cat>
          <c:val>
            <c:numRef>
              <c:f>Лист1!$D$8:$F$8</c:f>
              <c:numCache>
                <c:formatCode>#,##0</c:formatCode>
                <c:ptCount val="3"/>
                <c:pt idx="0">
                  <c:v>51309</c:v>
                </c:pt>
                <c:pt idx="1">
                  <c:v>51122</c:v>
                </c:pt>
                <c:pt idx="2">
                  <c:v>51000</c:v>
                </c:pt>
              </c:numCache>
            </c:numRef>
          </c:val>
        </c:ser>
        <c:axId val="54747904"/>
        <c:axId val="54749440"/>
      </c:barChart>
      <c:catAx>
        <c:axId val="54747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749440"/>
        <c:crosses val="autoZero"/>
        <c:auto val="1"/>
        <c:lblAlgn val="ctr"/>
        <c:lblOffset val="100"/>
      </c:catAx>
      <c:valAx>
        <c:axId val="5474944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747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Лист1!$A$13</c:f>
              <c:strCache>
                <c:ptCount val="1"/>
                <c:pt idx="0">
                  <c:v>Всего</c:v>
                </c:pt>
              </c:strCache>
            </c:strRef>
          </c:tx>
          <c:cat>
            <c:numRef>
              <c:f>Лист1!$B$12:$D$12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Лист1!$B$13:$D$13</c:f>
              <c:numCache>
                <c:formatCode>General</c:formatCode>
                <c:ptCount val="3"/>
                <c:pt idx="0">
                  <c:v>8.4</c:v>
                </c:pt>
                <c:pt idx="1">
                  <c:v>8.4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Лист1!$A$14</c:f>
              <c:strCache>
                <c:ptCount val="1"/>
                <c:pt idx="0">
                  <c:v>По ОМС</c:v>
                </c:pt>
              </c:strCache>
            </c:strRef>
          </c:tx>
          <c:cat>
            <c:numRef>
              <c:f>Лист1!$B$12:$D$12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Лист1!$B$14:$D$14</c:f>
              <c:numCache>
                <c:formatCode>General</c:formatCode>
                <c:ptCount val="3"/>
                <c:pt idx="0">
                  <c:v>8.1</c:v>
                </c:pt>
                <c:pt idx="1">
                  <c:v>8</c:v>
                </c:pt>
                <c:pt idx="2">
                  <c:v>7.6</c:v>
                </c:pt>
              </c:numCache>
            </c:numRef>
          </c:val>
        </c:ser>
        <c:ser>
          <c:idx val="2"/>
          <c:order val="2"/>
          <c:tx>
            <c:strRef>
              <c:f>Лист1!$A$15</c:f>
              <c:strCache>
                <c:ptCount val="1"/>
                <c:pt idx="0">
                  <c:v>По ЯО</c:v>
                </c:pt>
              </c:strCache>
            </c:strRef>
          </c:tx>
          <c:cat>
            <c:numRef>
              <c:f>Лист1!$B$12:$D$12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Лист1!$B$15:$D$15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</c:ser>
        <c:marker val="1"/>
        <c:axId val="54776192"/>
        <c:axId val="54777728"/>
      </c:lineChart>
      <c:catAx>
        <c:axId val="54776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4777728"/>
        <c:crosses val="autoZero"/>
        <c:auto val="1"/>
        <c:lblAlgn val="ctr"/>
        <c:lblOffset val="100"/>
      </c:catAx>
      <c:valAx>
        <c:axId val="54777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4776192"/>
        <c:crosses val="autoZero"/>
        <c:crossBetween val="between"/>
      </c:valAx>
      <c:spPr>
        <a:solidFill>
          <a:srgbClr val="F4E5BA"/>
        </a:solidFill>
      </c:spPr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ОЗ</c:v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numRef>
              <c:f>Лист1!$G$4:$I$4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Лист1!$G$5:$I$5</c:f>
              <c:numCache>
                <c:formatCode>General</c:formatCode>
                <c:ptCount val="3"/>
                <c:pt idx="0">
                  <c:v>847.9</c:v>
                </c:pt>
                <c:pt idx="1">
                  <c:v>919.7</c:v>
                </c:pt>
                <c:pt idx="2">
                  <c:v>928.4</c:v>
                </c:pt>
              </c:numCache>
            </c:numRef>
          </c:val>
        </c:ser>
        <c:ser>
          <c:idx val="1"/>
          <c:order val="1"/>
          <c:tx>
            <c:v>ПЗ</c:v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Лист1!$G$4:$I$4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Лист1!$G$6:$I$6</c:f>
              <c:numCache>
                <c:formatCode>General</c:formatCode>
                <c:ptCount val="3"/>
                <c:pt idx="0">
                  <c:v>408.1</c:v>
                </c:pt>
                <c:pt idx="1">
                  <c:v>499.8</c:v>
                </c:pt>
                <c:pt idx="2">
                  <c:v>482.1</c:v>
                </c:pt>
              </c:numCache>
            </c:numRef>
          </c:val>
        </c:ser>
        <c:axId val="54884608"/>
        <c:axId val="54902784"/>
      </c:barChart>
      <c:catAx>
        <c:axId val="54884608"/>
        <c:scaling>
          <c:orientation val="minMax"/>
        </c:scaling>
        <c:axPos val="b"/>
        <c:numFmt formatCode="General" sourceLinked="1"/>
        <c:tickLblPos val="nextTo"/>
        <c:crossAx val="54902784"/>
        <c:crosses val="autoZero"/>
        <c:auto val="1"/>
        <c:lblAlgn val="ctr"/>
        <c:lblOffset val="100"/>
      </c:catAx>
      <c:valAx>
        <c:axId val="54902784"/>
        <c:scaling>
          <c:orientation val="minMax"/>
        </c:scaling>
        <c:axPos val="l"/>
        <c:majorGridlines/>
        <c:numFmt formatCode="General" sourceLinked="1"/>
        <c:tickLblPos val="nextTo"/>
        <c:crossAx val="5488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41207349081369"/>
          <c:y val="0.3233063575386429"/>
          <c:w val="0.14171016122984628"/>
          <c:h val="0.43209098862642181"/>
        </c:manualLayout>
      </c:layout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ОЗ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Лист1!$F$10:$H$10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Лист1!$F$11:$H$11</c:f>
              <c:numCache>
                <c:formatCode>General</c:formatCode>
                <c:ptCount val="3"/>
                <c:pt idx="0">
                  <c:v>1773.9</c:v>
                </c:pt>
                <c:pt idx="1">
                  <c:v>1720.1</c:v>
                </c:pt>
                <c:pt idx="2">
                  <c:v>1470.4</c:v>
                </c:pt>
              </c:numCache>
            </c:numRef>
          </c:val>
        </c:ser>
        <c:ser>
          <c:idx val="1"/>
          <c:order val="1"/>
          <c:tx>
            <c:v>ПЗ</c:v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numRef>
              <c:f>Лист1!$F$10:$H$10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Лист1!$F$12:$H$12</c:f>
              <c:numCache>
                <c:formatCode>General</c:formatCode>
                <c:ptCount val="3"/>
                <c:pt idx="0">
                  <c:v>354.8</c:v>
                </c:pt>
                <c:pt idx="1">
                  <c:v>474.4</c:v>
                </c:pt>
                <c:pt idx="2">
                  <c:v>296.39999999999969</c:v>
                </c:pt>
              </c:numCache>
            </c:numRef>
          </c:val>
        </c:ser>
        <c:axId val="55021568"/>
        <c:axId val="55023104"/>
      </c:barChart>
      <c:catAx>
        <c:axId val="55021568"/>
        <c:scaling>
          <c:orientation val="minMax"/>
        </c:scaling>
        <c:axPos val="b"/>
        <c:numFmt formatCode="General" sourceLinked="1"/>
        <c:tickLblPos val="nextTo"/>
        <c:crossAx val="55023104"/>
        <c:crosses val="autoZero"/>
        <c:auto val="1"/>
        <c:lblAlgn val="ctr"/>
        <c:lblOffset val="100"/>
      </c:catAx>
      <c:valAx>
        <c:axId val="55023104"/>
        <c:scaling>
          <c:orientation val="minMax"/>
        </c:scaling>
        <c:axPos val="l"/>
        <c:majorGridlines/>
        <c:numFmt formatCode="General" sourceLinked="1"/>
        <c:tickLblPos val="nextTo"/>
        <c:crossAx val="55021568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ОЗ</c:v>
          </c:tx>
          <c:spPr>
            <a:solidFill>
              <a:srgbClr val="FFC000"/>
            </a:solidFill>
          </c:spPr>
          <c:cat>
            <c:numRef>
              <c:f>Лист1!$N$7:$P$7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Лист1!$N$8:$P$8</c:f>
              <c:numCache>
                <c:formatCode>General</c:formatCode>
                <c:ptCount val="3"/>
                <c:pt idx="0">
                  <c:v>1650.8</c:v>
                </c:pt>
                <c:pt idx="1">
                  <c:v>1640.7</c:v>
                </c:pt>
                <c:pt idx="2">
                  <c:v>1600</c:v>
                </c:pt>
              </c:numCache>
            </c:numRef>
          </c:val>
        </c:ser>
        <c:ser>
          <c:idx val="1"/>
          <c:order val="1"/>
          <c:tx>
            <c:v>ПЗ</c:v>
          </c:tx>
          <c:cat>
            <c:numRef>
              <c:f>Лист1!$N$7:$P$7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Лист1!$N$9:$P$9</c:f>
              <c:numCache>
                <c:formatCode>General</c:formatCode>
                <c:ptCount val="3"/>
                <c:pt idx="0">
                  <c:v>871.6</c:v>
                </c:pt>
                <c:pt idx="1">
                  <c:v>826.7</c:v>
                </c:pt>
                <c:pt idx="2">
                  <c:v>803.1</c:v>
                </c:pt>
              </c:numCache>
            </c:numRef>
          </c:val>
        </c:ser>
        <c:axId val="55047680"/>
        <c:axId val="55049216"/>
      </c:barChart>
      <c:catAx>
        <c:axId val="55047680"/>
        <c:scaling>
          <c:orientation val="minMax"/>
        </c:scaling>
        <c:axPos val="b"/>
        <c:numFmt formatCode="General" sourceLinked="1"/>
        <c:tickLblPos val="nextTo"/>
        <c:crossAx val="55049216"/>
        <c:crosses val="autoZero"/>
        <c:auto val="1"/>
        <c:lblAlgn val="ctr"/>
        <c:lblOffset val="100"/>
      </c:catAx>
      <c:valAx>
        <c:axId val="55049216"/>
        <c:scaling>
          <c:orientation val="minMax"/>
        </c:scaling>
        <c:axPos val="l"/>
        <c:majorGridlines/>
        <c:numFmt formatCode="General" sourceLinked="1"/>
        <c:tickLblPos val="nextTo"/>
        <c:crossAx val="55047680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Лист1!$R$8</c:f>
              <c:strCache>
                <c:ptCount val="1"/>
                <c:pt idx="0">
                  <c:v>ОЗ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Лист1!$S$7:$U$7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Лист1!$S$8:$U$8</c:f>
              <c:numCache>
                <c:formatCode>General</c:formatCode>
                <c:ptCount val="3"/>
                <c:pt idx="0">
                  <c:v>1358.7</c:v>
                </c:pt>
                <c:pt idx="1">
                  <c:v>1402.5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Лист1!$R$9</c:f>
              <c:strCache>
                <c:ptCount val="1"/>
                <c:pt idx="0">
                  <c:v>ПЗ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Лист1!$S$7:$U$7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Лист1!$S$9:$U$9</c:f>
              <c:numCache>
                <c:formatCode>General</c:formatCode>
                <c:ptCount val="3"/>
                <c:pt idx="0">
                  <c:v>637.79999999999995</c:v>
                </c:pt>
                <c:pt idx="1">
                  <c:v>664.5</c:v>
                </c:pt>
                <c:pt idx="2">
                  <c:v>0</c:v>
                </c:pt>
              </c:numCache>
            </c:numRef>
          </c:val>
        </c:ser>
        <c:axId val="54950912"/>
        <c:axId val="54956800"/>
      </c:barChart>
      <c:catAx>
        <c:axId val="54950912"/>
        <c:scaling>
          <c:orientation val="minMax"/>
        </c:scaling>
        <c:axPos val="b"/>
        <c:numFmt formatCode="General" sourceLinked="1"/>
        <c:tickLblPos val="nextTo"/>
        <c:crossAx val="54956800"/>
        <c:crosses val="autoZero"/>
        <c:auto val="1"/>
        <c:lblAlgn val="ctr"/>
        <c:lblOffset val="100"/>
      </c:catAx>
      <c:valAx>
        <c:axId val="54956800"/>
        <c:scaling>
          <c:orientation val="minMax"/>
        </c:scaling>
        <c:axPos val="l"/>
        <c:majorGridlines/>
        <c:numFmt formatCode="General" sourceLinked="1"/>
        <c:tickLblPos val="nextTo"/>
        <c:crossAx val="54950912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7983" cy="496427"/>
          </a:xfrm>
          <a:prstGeom prst="rect">
            <a:avLst/>
          </a:prstGeom>
        </p:spPr>
        <p:txBody>
          <a:bodyPr vert="horz" lIns="91896" tIns="45947" rIns="91896" bIns="4594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4589" y="2"/>
            <a:ext cx="2949505" cy="496427"/>
          </a:xfrm>
          <a:prstGeom prst="rect">
            <a:avLst/>
          </a:prstGeom>
        </p:spPr>
        <p:txBody>
          <a:bodyPr vert="horz" wrap="square" lIns="91896" tIns="45947" rIns="91896" bIns="45947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416C6F-8E3A-408B-812F-070A822D9204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2" y="9441370"/>
            <a:ext cx="2947983" cy="496427"/>
          </a:xfrm>
          <a:prstGeom prst="rect">
            <a:avLst/>
          </a:prstGeom>
        </p:spPr>
        <p:txBody>
          <a:bodyPr vert="horz" lIns="91896" tIns="45947" rIns="91896" bIns="4594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4589" y="9441370"/>
            <a:ext cx="2949505" cy="496427"/>
          </a:xfrm>
          <a:prstGeom prst="rect">
            <a:avLst/>
          </a:prstGeom>
        </p:spPr>
        <p:txBody>
          <a:bodyPr vert="horz" wrap="square" lIns="91896" tIns="45947" rIns="91896" bIns="45947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0FB24CB-138D-46E4-8C3B-D2FD0AB9E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3475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7983" cy="496427"/>
          </a:xfrm>
          <a:prstGeom prst="rect">
            <a:avLst/>
          </a:prstGeom>
        </p:spPr>
        <p:txBody>
          <a:bodyPr vert="horz" lIns="91896" tIns="45947" rIns="91896" bIns="4594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4589" y="2"/>
            <a:ext cx="2949505" cy="496427"/>
          </a:xfrm>
          <a:prstGeom prst="rect">
            <a:avLst/>
          </a:prstGeom>
        </p:spPr>
        <p:txBody>
          <a:bodyPr vert="horz" wrap="square" lIns="91896" tIns="45947" rIns="91896" bIns="45947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C8A3AA3-6258-4B17-9372-B932FE5095BC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96" tIns="45947" rIns="91896" bIns="45947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1475" y="4720686"/>
            <a:ext cx="5444187" cy="4474012"/>
          </a:xfrm>
          <a:prstGeom prst="rect">
            <a:avLst/>
          </a:prstGeom>
        </p:spPr>
        <p:txBody>
          <a:bodyPr vert="horz" wrap="square" lIns="91896" tIns="45947" rIns="91896" bIns="4594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2" y="9441370"/>
            <a:ext cx="2947983" cy="496427"/>
          </a:xfrm>
          <a:prstGeom prst="rect">
            <a:avLst/>
          </a:prstGeom>
        </p:spPr>
        <p:txBody>
          <a:bodyPr vert="horz" lIns="91896" tIns="45947" rIns="91896" bIns="4594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4589" y="9441370"/>
            <a:ext cx="2949505" cy="496427"/>
          </a:xfrm>
          <a:prstGeom prst="rect">
            <a:avLst/>
          </a:prstGeom>
        </p:spPr>
        <p:txBody>
          <a:bodyPr vert="horz" wrap="square" lIns="91896" tIns="45947" rIns="91896" bIns="45947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4AB3A2A-ABA3-439D-8679-378CE65EB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51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lang="ru-RU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lang="ru-RU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lang="ru-RU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lang="ru-RU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lang="ru-RU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smtClean="0">
              <a:latin typeface="Arial" pitchFamily="34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7464" indent="-27594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3791" indent="-2207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5307" indent="-2207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86823" indent="-2207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28341" indent="-2207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69856" indent="-2207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11373" indent="-2207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52889" indent="-2207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550F7CE-1914-4935-81EC-7CA4382DB0EA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B3A2A-ABA3-439D-8679-378CE65EB864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2190750" y="1911350"/>
            <a:ext cx="2579688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547664" y="2996952"/>
            <a:ext cx="7272808" cy="936104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1547664" y="6309320"/>
            <a:ext cx="3240087" cy="21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2988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Дорожная кар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538" y="-3175"/>
            <a:ext cx="8670925" cy="6064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2040871982"/>
              </p:ext>
            </p:extLst>
          </p:nvPr>
        </p:nvGraphicFramePr>
        <p:xfrm>
          <a:off x="108299" y="971550"/>
          <a:ext cx="8738838" cy="5800727"/>
        </p:xfrm>
        <a:graphic>
          <a:graphicData uri="http://schemas.openxmlformats.org/drawingml/2006/table">
            <a:tbl>
              <a:tblPr/>
              <a:tblGrid>
                <a:gridCol w="1634353"/>
                <a:gridCol w="1722961"/>
                <a:gridCol w="1814824"/>
                <a:gridCol w="1783350"/>
                <a:gridCol w="1783350"/>
              </a:tblGrid>
              <a:tr h="301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кв.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кв.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кв.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кв.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78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Стратегическое управление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Тактическое управление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проектами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Управление мотивацией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Организационная поддержка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Технологическая поддержка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4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BC4C139-AC7B-4A62-8C30-920FBB42BD0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63206D3D-DE90-42F7-824F-E26D57191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BC4C139-AC7B-4A62-8C30-920FBB42BD0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63206D3D-DE90-42F7-824F-E26D57191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-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854" y="3029135"/>
            <a:ext cx="7027933" cy="44067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095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Текстов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25480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Текстовая страниц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7437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овая страница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381642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3"/>
          </p:nvPr>
        </p:nvSpPr>
        <p:spPr>
          <a:xfrm>
            <a:off x="4499992" y="1340768"/>
            <a:ext cx="417646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FontTx/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526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39552" y="1340768"/>
            <a:ext cx="8145661" cy="4982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</a:lstStyle>
          <a:p>
            <a:pPr lvl="0"/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708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34558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4813"/>
            <a:ext cx="47593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51" r:id="rId2"/>
    <p:sldLayoutId id="2147484352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305800" y="6381750"/>
            <a:ext cx="442913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defRPr/>
            </a:pPr>
            <a:fld id="{D6EDF927-87B0-4C0B-AAF2-9A8609682932}" type="slidenum">
              <a:rPr kumimoji="0" lang="ru-RU" sz="1200" smtClean="0">
                <a:solidFill>
                  <a:srgbClr val="7F7F7F"/>
                </a:solidFill>
                <a:latin typeface="Calibri" pitchFamily="34" charset="0"/>
              </a:rPr>
              <a:pPr algn="r">
                <a:defRPr/>
              </a:pPr>
              <a:t>‹#›</a:t>
            </a:fld>
            <a:endParaRPr kumimoji="0" lang="ru-RU" sz="1200" smtClean="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2051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4813"/>
            <a:ext cx="47593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1"/>
          <p:cNvSpPr txBox="1">
            <a:spLocks noChangeArrowheads="1"/>
          </p:cNvSpPr>
          <p:nvPr/>
        </p:nvSpPr>
        <p:spPr bwMode="auto">
          <a:xfrm>
            <a:off x="8305800" y="6381750"/>
            <a:ext cx="442913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defRPr/>
            </a:pPr>
            <a:fld id="{FED2E4B4-669B-4A8D-B013-F9F96CF52FA6}" type="slidenum">
              <a:rPr kumimoji="0" lang="ru-RU" sz="1200" smtClean="0">
                <a:solidFill>
                  <a:srgbClr val="7F7F7F"/>
                </a:solidFill>
              </a:rPr>
              <a:pPr algn="r">
                <a:defRPr/>
              </a:pPr>
              <a:t>‹#›</a:t>
            </a:fld>
            <a:endParaRPr kumimoji="0" lang="ru-RU" sz="1200" smtClean="0">
              <a:solidFill>
                <a:srgbClr val="7F7F7F"/>
              </a:solidFill>
            </a:endParaRPr>
          </a:p>
        </p:txBody>
      </p:sp>
      <p:pic>
        <p:nvPicPr>
          <p:cNvPr id="307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26" t="59528" r="18913" b="3267"/>
          <a:stretch>
            <a:fillRect/>
          </a:stretch>
        </p:blipFill>
        <p:spPr bwMode="auto">
          <a:xfrm>
            <a:off x="395288" y="6308725"/>
            <a:ext cx="22177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539750" y="915988"/>
            <a:ext cx="83534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9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Microsoft_Office_Word1.docx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Текст 4"/>
          <p:cNvSpPr>
            <a:spLocks noGrp="1"/>
          </p:cNvSpPr>
          <p:nvPr>
            <p:ph type="body" sz="quarter" idx="10"/>
          </p:nvPr>
        </p:nvSpPr>
        <p:spPr bwMode="auto">
          <a:xfrm>
            <a:off x="186846" y="6038850"/>
            <a:ext cx="3240087" cy="52830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ru-RU" sz="1400" dirty="0" smtClean="0"/>
              <a:t>Ярославль, </a:t>
            </a:r>
          </a:p>
          <a:p>
            <a:pPr eaLnBrk="1" hangingPunct="1"/>
            <a:r>
              <a:rPr kumimoji="0" lang="ru-RU" sz="1400" dirty="0" smtClean="0"/>
              <a:t>27.02.2018 г.</a:t>
            </a:r>
          </a:p>
        </p:txBody>
      </p:sp>
      <p:sp>
        <p:nvSpPr>
          <p:cNvPr id="5124" name="Текст 4"/>
          <p:cNvSpPr txBox="1">
            <a:spLocks/>
          </p:cNvSpPr>
          <p:nvPr/>
        </p:nvSpPr>
        <p:spPr bwMode="auto">
          <a:xfrm>
            <a:off x="2190306" y="6030323"/>
            <a:ext cx="7187609" cy="68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Луганский С.В. – главный врач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0176" y="2603641"/>
            <a:ext cx="8178311" cy="2571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hangingPunct="0"/>
            <a:endParaRPr lang="ru-RU" sz="3200" b="1" dirty="0" smtClean="0">
              <a:solidFill>
                <a:schemeClr val="bg1"/>
              </a:solidFill>
              <a:latin typeface="Helios"/>
            </a:endParaRPr>
          </a:p>
          <a:p>
            <a:pPr algn="ctr" hangingPunct="0"/>
            <a:r>
              <a:rPr lang="ru-RU" sz="3200" b="1" dirty="0" smtClean="0">
                <a:solidFill>
                  <a:schemeClr val="bg1"/>
                </a:solidFill>
                <a:latin typeface="Helios"/>
              </a:rPr>
              <a:t>Итоги работы ГБУЗ </a:t>
            </a:r>
          </a:p>
          <a:p>
            <a:pPr algn="ctr" hangingPunct="0"/>
            <a:r>
              <a:rPr lang="ru-RU" sz="3200" b="1" dirty="0" smtClean="0">
                <a:solidFill>
                  <a:schemeClr val="bg1"/>
                </a:solidFill>
                <a:latin typeface="Helios"/>
              </a:rPr>
              <a:t>«Клиническая больница № 1»</a:t>
            </a:r>
          </a:p>
          <a:p>
            <a:pPr algn="ctr" hangingPunct="0"/>
            <a:r>
              <a:rPr lang="ru-RU" sz="3200" b="1" dirty="0" smtClean="0">
                <a:solidFill>
                  <a:schemeClr val="bg1"/>
                </a:solidFill>
                <a:latin typeface="Helios"/>
              </a:rPr>
              <a:t>за 2017 год</a:t>
            </a:r>
            <a:endParaRPr lang="ru-RU" sz="3200" dirty="0">
              <a:solidFill>
                <a:schemeClr val="bg1"/>
              </a:solidFill>
              <a:latin typeface="Helios"/>
            </a:endParaRPr>
          </a:p>
        </p:txBody>
      </p: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202020" y="170121"/>
            <a:ext cx="8139222" cy="1318437"/>
            <a:chOff x="1423096" y="-77134"/>
            <a:chExt cx="7513312" cy="1912891"/>
          </a:xfrm>
        </p:grpSpPr>
        <p:pic>
          <p:nvPicPr>
            <p:cNvPr id="8" name="Рисунок 18" descr="герб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23096" y="-77134"/>
              <a:ext cx="791384" cy="1912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одзаголовок 2"/>
            <p:cNvSpPr txBox="1">
              <a:spLocks/>
            </p:cNvSpPr>
            <p:nvPr/>
          </p:nvSpPr>
          <p:spPr bwMode="auto">
            <a:xfrm>
              <a:off x="2154306" y="332688"/>
              <a:ext cx="6782102" cy="1142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algn="ctr" defTabSz="957263">
                <a:spcBef>
                  <a:spcPct val="20000"/>
                </a:spcBef>
                <a:defRPr/>
              </a:pPr>
              <a:r>
                <a:rPr lang="ru-RU" sz="1600" b="1" kern="0" cap="all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Департамент здравоохранения и фармации </a:t>
              </a:r>
            </a:p>
            <a:p>
              <a:pPr algn="ctr" defTabSz="957263">
                <a:spcBef>
                  <a:spcPct val="20000"/>
                </a:spcBef>
                <a:defRPr/>
              </a:pPr>
              <a:r>
                <a:rPr lang="ru-RU" sz="1600" b="1" kern="0" cap="all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Ярославской области</a:t>
              </a:r>
              <a:endParaRPr lang="ru-RU" sz="1600" b="1" kern="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1" name="Picture 5" descr="M:\АСУ\Логотипы\kb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14475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одзаголовок 2"/>
          <p:cNvSpPr txBox="1">
            <a:spLocks/>
          </p:cNvSpPr>
          <p:nvPr/>
        </p:nvSpPr>
        <p:spPr bwMode="auto">
          <a:xfrm>
            <a:off x="975095" y="1685924"/>
            <a:ext cx="7347097" cy="100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algn="ctr" defTabSz="957263">
              <a:spcBef>
                <a:spcPct val="20000"/>
              </a:spcBef>
              <a:defRPr/>
            </a:pPr>
            <a:r>
              <a:rPr lang="ru-RU" sz="1600" b="1" kern="0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здравоохранения Ярославской области           </a:t>
            </a:r>
            <a:r>
              <a:rPr lang="ru-RU" altLang="ru-RU" sz="16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1600" b="1" kern="0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клиническая больница №1</a:t>
            </a:r>
            <a:r>
              <a:rPr lang="ru-RU" altLang="ru-RU" sz="16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1600" b="1" kern="0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164856" y="438151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Посещения на 1 жителя в год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99495" y="1473693"/>
          <a:ext cx="849593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2659" y="4385570"/>
          <a:ext cx="8167460" cy="1908700"/>
        </p:xfrm>
        <a:graphic>
          <a:graphicData uri="http://schemas.openxmlformats.org/drawingml/2006/table">
            <a:tbl>
              <a:tblPr/>
              <a:tblGrid>
                <a:gridCol w="2041865"/>
                <a:gridCol w="2041865"/>
                <a:gridCol w="2041865"/>
                <a:gridCol w="2041865"/>
              </a:tblGrid>
              <a:tr h="477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7717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7717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По ОМС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7717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По ЯО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00150" y="409577"/>
            <a:ext cx="6229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Показатели заболеваемости населения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6031" y="1382264"/>
            <a:ext cx="8737969" cy="53160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04800" y="1804987"/>
          <a:ext cx="2771776" cy="196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3048000" y="1800226"/>
          <a:ext cx="2676525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686425" y="1666876"/>
          <a:ext cx="3286125" cy="201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295274" y="4543425"/>
          <a:ext cx="4295776" cy="215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4791075" y="4657725"/>
          <a:ext cx="4152900" cy="203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04850" y="1438275"/>
            <a:ext cx="199072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1 поликлиника</a:t>
            </a:r>
            <a:endParaRPr lang="ru-RU" b="1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6150" y="1438275"/>
            <a:ext cx="1990725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4 поликлиника</a:t>
            </a:r>
            <a:endParaRPr lang="ru-RU" b="1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76975" y="1419225"/>
            <a:ext cx="1990725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ГБУЗ ЯО КБ №1</a:t>
            </a:r>
            <a:endParaRPr lang="ru-RU" b="1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38825" y="4171950"/>
            <a:ext cx="199072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Субъект ЯО</a:t>
            </a:r>
            <a:endParaRPr lang="ru-RU" b="1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28725" y="4124325"/>
            <a:ext cx="199072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г. Ярославль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80975" y="1295400"/>
            <a:ext cx="8734425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0213" y="148857"/>
            <a:ext cx="7655443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00150" y="409577"/>
            <a:ext cx="6229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Показатели заболеваемости населения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0309" y="1339704"/>
          <a:ext cx="8700227" cy="3765995"/>
        </p:xfrm>
        <a:graphic>
          <a:graphicData uri="http://schemas.openxmlformats.org/drawingml/2006/table">
            <a:tbl>
              <a:tblPr/>
              <a:tblGrid>
                <a:gridCol w="940667"/>
                <a:gridCol w="465913"/>
                <a:gridCol w="494438"/>
                <a:gridCol w="444490"/>
                <a:gridCol w="527917"/>
                <a:gridCol w="543149"/>
                <a:gridCol w="534268"/>
                <a:gridCol w="552032"/>
                <a:gridCol w="543149"/>
                <a:gridCol w="543149"/>
                <a:gridCol w="543618"/>
                <a:gridCol w="523175"/>
                <a:gridCol w="446172"/>
                <a:gridCol w="585710"/>
                <a:gridCol w="546973"/>
                <a:gridCol w="465407"/>
              </a:tblGrid>
              <a:tr h="1196150">
                <a:tc rowSpan="2"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поликлиника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поликлиника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  (в т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. ч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КНОП)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г. Ярославль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Субъект ЯО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Общая заболеваемость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847,9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919,7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928,4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1773,9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1720,1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1470,4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1650,8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1640,7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1600,0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1358,7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1402,5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нд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1238,8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1295,0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нд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Первичная заболеваемость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408,1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499,8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482,1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354,8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474,4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296,4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871,6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826,7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803,1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637,8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664,5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нд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571,8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601,0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нд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6431" y="5185811"/>
            <a:ext cx="872674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7030A0"/>
                </a:solidFill>
              </a:rPr>
              <a:t>  Показатели </a:t>
            </a:r>
            <a:r>
              <a:rPr lang="ru-RU" sz="1600" dirty="0" smtClean="0">
                <a:solidFill>
                  <a:srgbClr val="7030A0"/>
                </a:solidFill>
              </a:rPr>
              <a:t>общей и первичной заболеваемости выше </a:t>
            </a:r>
            <a:r>
              <a:rPr lang="ru-RU" sz="1600" dirty="0" err="1" smtClean="0">
                <a:solidFill>
                  <a:srgbClr val="7030A0"/>
                </a:solidFill>
              </a:rPr>
              <a:t>среднеобластных</a:t>
            </a:r>
            <a:r>
              <a:rPr lang="ru-RU" sz="1600" dirty="0" smtClean="0">
                <a:solidFill>
                  <a:srgbClr val="7030A0"/>
                </a:solidFill>
              </a:rPr>
              <a:t> и </a:t>
            </a:r>
            <a:r>
              <a:rPr lang="ru-RU" sz="1600" dirty="0" err="1" smtClean="0">
                <a:solidFill>
                  <a:srgbClr val="7030A0"/>
                </a:solidFill>
              </a:rPr>
              <a:t>среднегородских</a:t>
            </a:r>
            <a:r>
              <a:rPr lang="ru-RU" sz="1600" dirty="0" smtClean="0">
                <a:solidFill>
                  <a:srgbClr val="7030A0"/>
                </a:solidFill>
              </a:rPr>
              <a:t>, в связи с работой в составе амбулаторно-поликлинической службы кабинета неотложной офтальмологической  помощи, который регистрирует первичную заболеваемость пациентов всего города и области, обращающихся за медицинской помощью.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176561"/>
            <a:ext cx="9144000" cy="5544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42156" y="328165"/>
            <a:ext cx="8410353" cy="696315"/>
          </a:xfrm>
          <a:prstGeom prst="rect">
            <a:avLst/>
          </a:prstGeom>
          <a:ln w="25400" cap="flat" cmpd="sng" algn="ctr">
            <a:noFill/>
            <a:prstDash val="solid"/>
            <a:round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57263" eaLnBrk="0" hangingPunct="0">
              <a:defRPr/>
            </a:pPr>
            <a:r>
              <a:rPr kumimoji="1"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Структура заболеваемости</a:t>
            </a:r>
          </a:p>
        </p:txBody>
      </p:sp>
      <p:pic>
        <p:nvPicPr>
          <p:cNvPr id="5" name="Рисунок 4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941" y="-50329"/>
            <a:ext cx="67069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687911" y="1253414"/>
            <a:ext cx="75659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Структура общей заболеваемости по классам 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(на 1000 населения)</a:t>
            </a:r>
            <a:endParaRPr lang="ru-RU" sz="2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11285" y="4324351"/>
          <a:ext cx="8550612" cy="2222098"/>
        </p:xfrm>
        <a:graphic>
          <a:graphicData uri="http://schemas.openxmlformats.org/drawingml/2006/table">
            <a:tbl>
              <a:tblPr/>
              <a:tblGrid>
                <a:gridCol w="3742642"/>
                <a:gridCol w="1068376"/>
                <a:gridCol w="926074"/>
                <a:gridCol w="984235"/>
                <a:gridCol w="1829285"/>
              </a:tblGrid>
              <a:tr h="718427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Классы болезней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2015</a:t>
                      </a:r>
                      <a:endParaRPr lang="ru-RU" sz="15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2016</a:t>
                      </a:r>
                      <a:endParaRPr lang="ru-RU" sz="15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2017</a:t>
                      </a:r>
                      <a:endParaRPr lang="ru-RU" sz="15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темп прироста/</a:t>
                      </a:r>
                    </a:p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убыли 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78967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органов дыхания(включая грипп, ОРВИ)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216,3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222,2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254,6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117%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системы кровообращения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25,9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21,4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17,9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69%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костно-мышечной системы и соединительной ткани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22,3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21,6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15,3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68,6%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18364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глаза и его придаточного аппарата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97,8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87,8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66,0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67,5%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01557" y="1666875"/>
          <a:ext cx="8560341" cy="2175510"/>
        </p:xfrm>
        <a:graphic>
          <a:graphicData uri="http://schemas.openxmlformats.org/drawingml/2006/table">
            <a:tbl>
              <a:tblPr/>
              <a:tblGrid>
                <a:gridCol w="4461439"/>
                <a:gridCol w="1244271"/>
                <a:gridCol w="809300"/>
                <a:gridCol w="909275"/>
                <a:gridCol w="1136056"/>
              </a:tblGrid>
              <a:tr h="895350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Классы болезней</a:t>
                      </a:r>
                    </a:p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МКБ-10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2015</a:t>
                      </a:r>
                      <a:endParaRPr lang="ru-RU" sz="15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2016</a:t>
                      </a:r>
                      <a:endParaRPr lang="ru-RU" sz="15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2017</a:t>
                      </a:r>
                      <a:endParaRPr lang="ru-RU" sz="15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темп прироста/</a:t>
                      </a:r>
                    </a:p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убыли 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06693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</a:t>
                      </a: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органов дыхания (включая грипп, ОРВИ)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274,3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307,5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314,3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114%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06693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системы кровообращения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212,7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226,1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219,2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103%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3385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костно-мышечной системы и соединительной ткани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103,9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87,8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85,2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82%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06693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Болезни глаза и его придаточного аппарата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243,4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227,9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238,7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+mn-cs"/>
                        </a:rPr>
                        <a:t>98%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11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87911" y="3929939"/>
            <a:ext cx="80377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Структура первичной заболеваемости по классам 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(на 1000 населения)</a:t>
            </a:r>
            <a:endParaRPr lang="ru-RU" sz="2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17502" y="334671"/>
            <a:ext cx="5972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Диспансеризация отдельных групп граждан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5280" y="1447801"/>
          <a:ext cx="8677267" cy="5010148"/>
        </p:xfrm>
        <a:graphic>
          <a:graphicData uri="http://schemas.openxmlformats.org/drawingml/2006/table">
            <a:tbl>
              <a:tblPr/>
              <a:tblGrid>
                <a:gridCol w="1039841"/>
                <a:gridCol w="774012"/>
                <a:gridCol w="762862"/>
                <a:gridCol w="762862"/>
                <a:gridCol w="762276"/>
                <a:gridCol w="762276"/>
                <a:gridCol w="762276"/>
                <a:gridCol w="762276"/>
                <a:gridCol w="762862"/>
                <a:gridCol w="762862"/>
                <a:gridCol w="762862"/>
              </a:tblGrid>
              <a:tr h="45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Поликлиника № 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Поликлиника № 4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План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Факт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План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Факт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План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Факт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 этап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3275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3378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3275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3385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6550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6763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3425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3451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3425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3445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6850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6896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3650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3767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3650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3712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102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7300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7479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102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 этап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241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357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598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Профосмотры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709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676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1350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1385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711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104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685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1350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1396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703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104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1350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1378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102</a:t>
                      </a:r>
                    </a:p>
                  </a:txBody>
                  <a:tcPr marL="44523" marR="44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406031" y="1419224"/>
            <a:ext cx="833791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94080" y="124659"/>
            <a:ext cx="6419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Результаты диспансеризации определенных групп взрослого населения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19100" y="1400176"/>
          <a:ext cx="8458200" cy="5184261"/>
        </p:xfrm>
        <a:graphic>
          <a:graphicData uri="http://schemas.openxmlformats.org/drawingml/2006/table">
            <a:tbl>
              <a:tblPr/>
              <a:tblGrid>
                <a:gridCol w="2809497"/>
                <a:gridCol w="403633"/>
                <a:gridCol w="400219"/>
                <a:gridCol w="577269"/>
                <a:gridCol w="440375"/>
                <a:gridCol w="461787"/>
                <a:gridCol w="452772"/>
                <a:gridCol w="406480"/>
                <a:gridCol w="425836"/>
                <a:gridCol w="541974"/>
                <a:gridCol w="521214"/>
                <a:gridCol w="524021"/>
                <a:gridCol w="493123"/>
              </a:tblGrid>
              <a:tr h="8119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Результат диспансеризации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определенных групп взрослого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Мужчины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Женщины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21–36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39 – 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лет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Старше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60 лет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 – 36 лет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39 – 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лет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Старше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60 лет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Определена I группа здоровья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584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906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242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Определена II группа здоровья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412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Определена IIIа группа здоровья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312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312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694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694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466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466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1198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1198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1146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1146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6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Определена IIIб группа здоровья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Число работающих граждан, прошедших диспансеризацию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497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404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711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648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648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Число неработающих граждан, прошедших диспансеризацию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811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490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1335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868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538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52625" y="447676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Диспансерное наблюдение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2400" y="1524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04800" y="304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57200" y="4572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09600" y="6096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7451" y="1396180"/>
          <a:ext cx="8719402" cy="5075642"/>
        </p:xfrm>
        <a:graphic>
          <a:graphicData uri="http://schemas.openxmlformats.org/drawingml/2006/table">
            <a:tbl>
              <a:tblPr/>
              <a:tblGrid>
                <a:gridCol w="3027115"/>
                <a:gridCol w="1357216"/>
                <a:gridCol w="1670436"/>
                <a:gridCol w="1699095"/>
                <a:gridCol w="965540"/>
              </a:tblGrid>
              <a:tr h="39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Поликлиника № 1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Поликлиника № 4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диспансерных больных на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31.12.2017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4572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6856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11428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5536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7683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13219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6744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9243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15987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диспансерных больных на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одном 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терапевтическом участке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381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527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408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461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591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472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562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711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615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больных, взятых на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диспансерный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учет 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 течение года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821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958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1587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964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1120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1791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1208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1560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2768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 охвата диспансерного наблюдения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77%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79%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78%</a:t>
                      </a:r>
                    </a:p>
                  </a:txBody>
                  <a:tcPr marL="43897" marR="43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809750" y="438151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Работа Центра здоровья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1941" y="1402672"/>
          <a:ext cx="8762260" cy="5400005"/>
        </p:xfrm>
        <a:graphic>
          <a:graphicData uri="http://schemas.openxmlformats.org/drawingml/2006/table">
            <a:tbl>
              <a:tblPr/>
              <a:tblGrid>
                <a:gridCol w="2222008"/>
                <a:gridCol w="2180084"/>
                <a:gridCol w="2180084"/>
                <a:gridCol w="2180084"/>
              </a:tblGrid>
              <a:tr h="7357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86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Общее количество посещений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7516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7120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7231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727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Комплексные обследования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4123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4381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4397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3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Здоровые  пациенты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925 (22,4%)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1219 (27,8%)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1225 (27,8%)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10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Пациенты с выявленными факторами  риска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3198 (77,6%)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3162 (72,2%)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3172 (72,2%)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04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Динамическое наблюдение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2370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1965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2143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634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Школы 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здоровья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823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774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691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3" y="148857"/>
            <a:ext cx="7655443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7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95401" y="266702"/>
            <a:ext cx="6086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Заболеваемость </a:t>
            </a:r>
            <a:r>
              <a:rPr kumimoji="1" lang="ru-RU" sz="2400" b="1" dirty="0" err="1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сердечно-сосудистыми</a:t>
            </a:r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 заболеваниями</a:t>
            </a:r>
          </a:p>
        </p:txBody>
      </p:sp>
      <p:graphicFrame>
        <p:nvGraphicFramePr>
          <p:cNvPr id="214018" name="Object 2"/>
          <p:cNvGraphicFramePr>
            <a:graphicFrameLocks noChangeAspect="1"/>
          </p:cNvGraphicFramePr>
          <p:nvPr/>
        </p:nvGraphicFramePr>
        <p:xfrm>
          <a:off x="276225" y="1382713"/>
          <a:ext cx="8304213" cy="4635500"/>
        </p:xfrm>
        <a:graphic>
          <a:graphicData uri="http://schemas.openxmlformats.org/presentationml/2006/ole">
            <p:oleObj spid="_x0000_s214018" name="Документ" r:id="rId5" imgW="9931198" imgH="5536522" progId="Word.Document.12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92963" y="1411550"/>
          <a:ext cx="8691239" cy="5051393"/>
        </p:xfrm>
        <a:graphic>
          <a:graphicData uri="http://schemas.openxmlformats.org/drawingml/2006/table">
            <a:tbl>
              <a:tblPr/>
              <a:tblGrid>
                <a:gridCol w="2253109"/>
                <a:gridCol w="946921"/>
                <a:gridCol w="946255"/>
                <a:gridCol w="946921"/>
                <a:gridCol w="946921"/>
                <a:gridCol w="1325556"/>
                <a:gridCol w="1325556"/>
              </a:tblGrid>
              <a:tr h="960262">
                <a:tc rowSpan="2"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1000 населения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ГБУЗ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ЯО  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КБ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№ 1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Субъект ЯО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662444">
                <a:tc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Общая заболеваемость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ССЗ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10914/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212,7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11560/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226,1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11178/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219,2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211,5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223,3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нд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662444">
                <a:tc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Первичная заболеваемость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ССЗ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1332/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25,9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1091/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21,4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915/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17,9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24,8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23,9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нд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2900" y="314325"/>
            <a:ext cx="8010524" cy="1071563"/>
          </a:xfrm>
          <a:prstGeom prst="rect">
            <a:avLst/>
          </a:prstGeom>
          <a:ln w="25400" cap="flat" cmpd="sng" algn="ctr">
            <a:noFill/>
            <a:prstDash val="solid"/>
            <a:round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57263" eaLnBrk="0" hangingPunct="0">
              <a:defRPr/>
            </a:pPr>
            <a:r>
              <a:rPr kumimoji="1"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Социально</a:t>
            </a:r>
            <a:r>
              <a:rPr kumimoji="1" lang="en-US" sz="2400" b="1" dirty="0" smtClean="0">
                <a:solidFill>
                  <a:srgbClr val="7030A0"/>
                </a:solidFill>
                <a:cs typeface="Times New Roman" pitchFamily="18" charset="0"/>
              </a:rPr>
              <a:t>-</a:t>
            </a:r>
            <a:r>
              <a:rPr kumimoji="1"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значимые заболевания:</a:t>
            </a:r>
          </a:p>
          <a:p>
            <a:pPr algn="ctr" defTabSz="957263" eaLnBrk="0" hangingPunct="0">
              <a:defRPr/>
            </a:pPr>
            <a:r>
              <a:rPr kumimoji="1"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заболевания, характеризующиеся повышенным кровяным давлением</a:t>
            </a:r>
          </a:p>
        </p:txBody>
      </p:sp>
      <p:pic>
        <p:nvPicPr>
          <p:cNvPr id="5" name="Рисунок 4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941" y="-50329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8"/>
          <p:cNvSpPr txBox="1">
            <a:spLocks/>
          </p:cNvSpPr>
          <p:nvPr/>
        </p:nvSpPr>
        <p:spPr>
          <a:xfrm>
            <a:off x="8594481" y="6572250"/>
            <a:ext cx="549519" cy="2857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1949" y="0"/>
            <a:ext cx="10001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10718" y="1763424"/>
          <a:ext cx="8522564" cy="4761662"/>
        </p:xfrm>
        <a:graphic>
          <a:graphicData uri="http://schemas.openxmlformats.org/drawingml/2006/table">
            <a:tbl>
              <a:tblPr/>
              <a:tblGrid>
                <a:gridCol w="4666497"/>
                <a:gridCol w="980356"/>
                <a:gridCol w="914998"/>
                <a:gridCol w="901928"/>
                <a:gridCol w="1058785"/>
              </a:tblGrid>
              <a:tr h="1246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Наименование показателя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1" marR="49011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1" marR="49011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1" marR="49011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 </a:t>
                      </a:r>
                      <a:endParaRPr lang="ru-RU" sz="20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1" marR="49011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ЯО 2016 год </a:t>
                      </a:r>
                      <a:endParaRPr lang="ru-RU" sz="20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1" marR="49011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757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Общая заболеваемость </a:t>
                      </a:r>
                      <a:endParaRPr lang="ru-RU" sz="20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Болезни, характеризующиеся повышенным АД </a:t>
                      </a:r>
                      <a:endParaRPr lang="ru-RU" sz="20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4788/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93,3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5357/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104,8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5150/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100,9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106,6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757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Первичная заболеваемость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Болезни, характеризующиеся повышенным АД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364/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7,1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261/ </a:t>
                      </a:r>
                      <a:endParaRPr lang="ru-RU" sz="20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5,1 </a:t>
                      </a:r>
                      <a:endParaRPr lang="ru-RU" sz="20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246/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4,8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4,5 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75" marR="39675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28600" y="1390649"/>
            <a:ext cx="8737969" cy="50167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Здоровье  сохранять – задача медицины, болезней суть понять и устранять причины. </a:t>
            </a:r>
            <a:r>
              <a:rPr lang="ru-RU" sz="2000" dirty="0" smtClean="0">
                <a:solidFill>
                  <a:srgbClr val="7030A0"/>
                </a:solidFill>
              </a:rPr>
              <a:t>Авиценна</a:t>
            </a:r>
          </a:p>
          <a:p>
            <a:pPr indent="450850"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Желание служить общему благу должно непременно быть потребностью души, условием личного счастья.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А. П. Чехов</a:t>
            </a:r>
          </a:p>
          <a:p>
            <a:pPr indent="450850"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Медицина для истинного врача больше чем профессия: она - образ жизни. </a:t>
            </a:r>
            <a:r>
              <a:rPr lang="ru-RU" sz="2000" dirty="0" smtClean="0">
                <a:solidFill>
                  <a:srgbClr val="7030A0"/>
                </a:solidFill>
              </a:rPr>
              <a:t>А. Ф. </a:t>
            </a:r>
            <a:r>
              <a:rPr lang="ru-RU" sz="2000" dirty="0" err="1" smtClean="0">
                <a:solidFill>
                  <a:srgbClr val="7030A0"/>
                </a:solidFill>
              </a:rPr>
              <a:t>Билибин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</a:p>
          <a:p>
            <a:pPr indent="450850"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Труд доктора — действительно самый производительный труд: предохраняя или восстанавливая здоровье, доктор приобретает обществу все те силы, которые погибли бы без его забот.</a:t>
            </a:r>
            <a:r>
              <a:rPr lang="ru-RU" sz="2000" dirty="0" smtClean="0"/>
              <a:t>                      </a:t>
            </a:r>
            <a:r>
              <a:rPr lang="ru-RU" sz="2000" dirty="0" smtClean="0">
                <a:solidFill>
                  <a:srgbClr val="7030A0"/>
                </a:solidFill>
              </a:rPr>
              <a:t>Н. Г. Чернышевский </a:t>
            </a:r>
          </a:p>
          <a:p>
            <a:pPr indent="450850"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 Чем труднее работа, тем меньше времени остается на неприятности. </a:t>
            </a:r>
            <a:r>
              <a:rPr lang="ru-RU" sz="2000" dirty="0" smtClean="0">
                <a:solidFill>
                  <a:srgbClr val="7030A0"/>
                </a:solidFill>
              </a:rPr>
              <a:t>Эрнест Резерфорд </a:t>
            </a:r>
          </a:p>
          <a:p>
            <a:pPr indent="450850"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Любое препятствие преодолевается настойчивостью.</a:t>
            </a:r>
            <a:r>
              <a:rPr lang="ru-RU" sz="2000" dirty="0" smtClean="0"/>
              <a:t>               </a:t>
            </a:r>
            <a:r>
              <a:rPr lang="ru-RU" sz="2000" dirty="0" smtClean="0">
                <a:solidFill>
                  <a:srgbClr val="7030A0"/>
                </a:solidFill>
              </a:rPr>
              <a:t>Леонардо да Винчи  </a:t>
            </a:r>
          </a:p>
          <a:p>
            <a:pPr indent="450850"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Главное делайте все с увлечением. Это страшно украшает жизнь. </a:t>
            </a:r>
            <a:r>
              <a:rPr lang="ru-RU" sz="2000" dirty="0" smtClean="0">
                <a:solidFill>
                  <a:srgbClr val="7030A0"/>
                </a:solidFill>
              </a:rPr>
              <a:t>Л. Д. Ландау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51028" y="426499"/>
            <a:ext cx="5448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Великие о нас и нашей профессии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3" y="148857"/>
            <a:ext cx="7655443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7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71575" y="266702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Социально значимая заболеваемость: заболеваемость сахарным диабетом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576" y="1467293"/>
          <a:ext cx="8726748" cy="5022284"/>
        </p:xfrm>
        <a:graphic>
          <a:graphicData uri="http://schemas.openxmlformats.org/drawingml/2006/table">
            <a:tbl>
              <a:tblPr/>
              <a:tblGrid>
                <a:gridCol w="2262317"/>
                <a:gridCol w="950790"/>
                <a:gridCol w="950119"/>
                <a:gridCol w="950790"/>
                <a:gridCol w="950790"/>
                <a:gridCol w="1330971"/>
                <a:gridCol w="1330971"/>
              </a:tblGrid>
              <a:tr h="644704">
                <a:tc rowSpan="2"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1000 населения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ГБУЗ ЯО 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КБ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№ 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ЯО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798770"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Общая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заболеваемость сахарным диабетом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1540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30,0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1661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32,5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1705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33,4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40,6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45,6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нд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934106"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Первичная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заболеваемость сахарным диабетом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257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5,0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136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2,7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130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3,6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3,2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нд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3" y="148857"/>
            <a:ext cx="7655443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7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33476" y="247652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Социально значимая заболеваемость:</a:t>
            </a:r>
          </a:p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онкологическая заболеваемость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5180" y="1411551"/>
          <a:ext cx="8697433" cy="5077201"/>
        </p:xfrm>
        <a:graphic>
          <a:graphicData uri="http://schemas.openxmlformats.org/drawingml/2006/table">
            <a:tbl>
              <a:tblPr/>
              <a:tblGrid>
                <a:gridCol w="2254718"/>
                <a:gridCol w="947596"/>
                <a:gridCol w="946927"/>
                <a:gridCol w="947596"/>
                <a:gridCol w="947596"/>
                <a:gridCol w="1326500"/>
                <a:gridCol w="1326500"/>
              </a:tblGrid>
              <a:tr h="750952">
                <a:tc rowSpan="2">
                  <a:txBody>
                    <a:bodyPr/>
                    <a:lstStyle/>
                    <a:p>
                      <a:pPr marR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1000 населения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ГБУЗ ЯО КБ № 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ЯО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526911"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Общая заболеваемость злокачественными заболеваниями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1728/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33,6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1742/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34,0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1745/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34,2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55,4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56,5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Нд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2035883"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Первичная заболеваемость злокачественными заболеваниями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271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5,3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203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254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4,9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17,1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16,4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Нд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120" marR="54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81100" y="266701"/>
            <a:ext cx="6038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Флюорографический осмотр населения</a:t>
            </a:r>
          </a:p>
        </p:txBody>
      </p:sp>
      <p:pic>
        <p:nvPicPr>
          <p:cNvPr id="7" name="Picture 3" descr="C:\Users\Александра\Desktop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9400" y="1352550"/>
            <a:ext cx="873125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66328" y="5042055"/>
          <a:ext cx="8733502" cy="1553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388"/>
                <a:gridCol w="882173"/>
                <a:gridCol w="1058606"/>
                <a:gridCol w="970389"/>
                <a:gridCol w="882173"/>
                <a:gridCol w="970389"/>
                <a:gridCol w="970389"/>
                <a:gridCol w="970389"/>
                <a:gridCol w="1058606"/>
              </a:tblGrid>
              <a:tr h="3379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Флюорография,  чел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Рентгенография,  чел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Осмотрено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всего, чел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2015 г</a:t>
                      </a:r>
                      <a:r>
                        <a:rPr lang="ru-RU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2016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2017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2015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      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2016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   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2017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        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        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2015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2016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     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2017 г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9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26362</a:t>
                      </a:r>
                      <a:endParaRPr lang="ru-RU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29696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24956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6254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6957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5445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32616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36653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30401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64" marR="6856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5987988" y="2669959"/>
          <a:ext cx="3156012" cy="2310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2982896" y="861134"/>
          <a:ext cx="3826276" cy="340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306280" y="2361459"/>
          <a:ext cx="2889681" cy="255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52625" y="476251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Иммунопрофилактика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5274" y="1444755"/>
          <a:ext cx="8686801" cy="5010908"/>
        </p:xfrm>
        <a:graphic>
          <a:graphicData uri="http://schemas.openxmlformats.org/drawingml/2006/table">
            <a:tbl>
              <a:tblPr/>
              <a:tblGrid>
                <a:gridCol w="3139652"/>
                <a:gridCol w="1440842"/>
                <a:gridCol w="1372116"/>
                <a:gridCol w="2734191"/>
              </a:tblGrid>
              <a:tr h="47497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Наименование вакцинации/ревакцинации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выполнения плана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4974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Ревакцинация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против 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дифтерии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93%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103,7%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99%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4974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Вакцинация против кори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104%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96%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104,4%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4974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Ревакцинация против кори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122%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4974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Вакцинация против краснухи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140%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4974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Ревакцинация против краснухи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128%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97%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98797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Вакцинация против вирусного гепатита «В»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98085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Вакцинация / ревакцинация против клещевого энцефалита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 / 102%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102% / 99%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114% / 99,4% 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89208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Вакцинация против гриппа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102%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3" y="148857"/>
            <a:ext cx="7655443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37744" y="1371600"/>
            <a:ext cx="8577072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0625" y="435377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Анализ смертности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48574" y="1426464"/>
          <a:ext cx="8566950" cy="5431536"/>
        </p:xfrm>
        <a:graphic>
          <a:graphicData uri="http://schemas.openxmlformats.org/drawingml/2006/table">
            <a:tbl>
              <a:tblPr/>
              <a:tblGrid>
                <a:gridCol w="2034015"/>
                <a:gridCol w="1049923"/>
                <a:gridCol w="1176823"/>
                <a:gridCol w="923021"/>
                <a:gridCol w="1198373"/>
                <a:gridCol w="901473"/>
                <a:gridCol w="1283322"/>
              </a:tblGrid>
              <a:tr h="843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2015 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2016 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2017</a:t>
                      </a:r>
                      <a:endParaRPr lang="ru-RU" sz="18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87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Общая смертность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560 чел.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10,9/1000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657 чел.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12,8/1000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587 чел.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11,5/1000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242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Смертность в трудоспособном возрасте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69 чел.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1,4/1000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116 чел.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2,3/1000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86 чел.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2,3/1000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3867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Смертность на дому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365 чел.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7,1/1000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391 чел.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7,6/1000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312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6,1/1000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0084" marR="60084" marT="30042" marB="300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7177" y="1038221"/>
            <a:ext cx="8737969" cy="58372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90725" y="266702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Анализ смертности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92963" y="3476625"/>
          <a:ext cx="8664607" cy="3381375"/>
        </p:xfrm>
        <a:graphic>
          <a:graphicData uri="http://schemas.openxmlformats.org/drawingml/2006/table">
            <a:tbl>
              <a:tblPr/>
              <a:tblGrid>
                <a:gridCol w="2040781"/>
                <a:gridCol w="1263409"/>
                <a:gridCol w="1026879"/>
                <a:gridCol w="1285458"/>
                <a:gridCol w="881311"/>
                <a:gridCol w="1115707"/>
                <a:gridCol w="1051062"/>
              </a:tblGrid>
              <a:tr h="8196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Структура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смертности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Общая смертность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Смертность на дому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Смертность в трудоспособном возрасте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94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ССЗ 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279(238 )– 42,5%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276-47%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152 </a:t>
                      </a: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38,9%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123чел.-39,4%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41(17) – 35,3%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26чел.-30,2%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9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Заболевания  ЦНС </a:t>
                      </a: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159(144) – 24,2%</a:t>
                      </a: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99 чел-16,9%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129 – </a:t>
                      </a:r>
                      <a:endParaRPr lang="ru-RU" sz="1200" b="1" kern="1200" dirty="0" smtClean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33</a:t>
                      </a: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74 чел.-23,7%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7 – 6%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 чел.-2,3%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6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Онкология </a:t>
                      </a:r>
                      <a:endParaRPr lang="ru-RU" sz="12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101(88) – 15,4%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89 чел.-15,2%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63 – </a:t>
                      </a:r>
                      <a:endParaRPr lang="ru-RU" sz="1200" b="1" kern="1200" dirty="0" smtClean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16</a:t>
                      </a: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54-17,3 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чел%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15 – 13%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19 чел.-22,1%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3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Травма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37 – 5,6%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21 чел.-3,8%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13 – 3,3%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 чел.-3,8%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24 – 20,7% 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13чел.-15%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3" marR="60113" marT="30056" marB="30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162301" y="1028700"/>
          <a:ext cx="2895600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972174" y="1066800"/>
          <a:ext cx="3028951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295275" y="1052512"/>
          <a:ext cx="2924175" cy="247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3" y="148857"/>
            <a:ext cx="7655443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7" y="1409699"/>
            <a:ext cx="87379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21544" y="417622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Анализ смертности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7451" y="1371599"/>
          <a:ext cx="8720026" cy="5410457"/>
        </p:xfrm>
        <a:graphic>
          <a:graphicData uri="http://schemas.openxmlformats.org/drawingml/2006/table">
            <a:tbl>
              <a:tblPr/>
              <a:tblGrid>
                <a:gridCol w="1701135"/>
                <a:gridCol w="562806"/>
                <a:gridCol w="671510"/>
                <a:gridCol w="671510"/>
                <a:gridCol w="540777"/>
                <a:gridCol w="674632"/>
                <a:gridCol w="799119"/>
                <a:gridCol w="576557"/>
                <a:gridCol w="499052"/>
                <a:gridCol w="483780"/>
                <a:gridCol w="564500"/>
                <a:gridCol w="564500"/>
                <a:gridCol w="410148"/>
              </a:tblGrid>
              <a:tr h="3632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Структура смертности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Поликлиника №1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Поликлиника №4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Субъект ЯО/КБ.№1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2015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2015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2015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89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Смертность всего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167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398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479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416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565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657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587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15,6/11,0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15,7/12,8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-/11,5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85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Смертность </a:t>
                      </a: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трудоспособного возраста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52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79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5,8/2,1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5,8/3,1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-/2,3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63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ССЗ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88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151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239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-/4,6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-/5,5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-/5,4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ССЗ трудоспособного</a:t>
                      </a:r>
                      <a:r>
                        <a:rPr lang="ru-RU" sz="1050" b="1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48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Онкология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62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88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-/1,7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-/1,9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-/1,7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85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Онкология трудоспособного возраста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25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Травма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37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09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Травма  трудоспособного возраста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-/0,5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-/,03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ЖКТ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17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-/0,08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1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ЖКТ трудоспособного возраста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7727" marR="57727" marT="28864" marB="28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-/0,1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-/0,3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-/0,2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406031" y="1400174"/>
            <a:ext cx="85474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28700" y="266701"/>
            <a:ext cx="6448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Амбулаторно-поликлиническая служба – выполнение государственного задания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741" y="1428750"/>
          <a:ext cx="8552708" cy="5359272"/>
        </p:xfrm>
        <a:graphic>
          <a:graphicData uri="http://schemas.openxmlformats.org/drawingml/2006/table">
            <a:tbl>
              <a:tblPr/>
              <a:tblGrid>
                <a:gridCol w="3040822"/>
                <a:gridCol w="1826113"/>
                <a:gridCol w="1886269"/>
                <a:gridCol w="1799504"/>
              </a:tblGrid>
              <a:tr h="71637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ПОКАЗАТЕЛЬ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2015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2016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2017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5483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Выполнение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государственного заказа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119%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103%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085094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Сделано всего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посещений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- в т.ч. по ОМС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431 512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416 602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429 260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405 951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409921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395967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002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- по заболеваниям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324 734 – 75,3%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353 833 – 82,4%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287985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73,3 %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002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- с проф.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целью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80 339 – 19%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75 427 – 18%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89815</a:t>
                      </a:r>
                      <a:r>
                        <a:rPr lang="ru-RU" sz="16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– 22,7 %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002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Платные посещения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13 987 – 3,5%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20 535 – 5%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21000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5,1 %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5483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Обслуживание на дому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21 243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21 781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17260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269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Проконсультированы  узкими специалистами на дому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504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Arial"/>
                        </a:rPr>
                        <a:t>410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6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318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09675" y="266701"/>
            <a:ext cx="6191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Дневной стационар при поликлинике,</a:t>
            </a:r>
          </a:p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профиль - терапия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38126" y="1376043"/>
          <a:ext cx="8781587" cy="5481954"/>
        </p:xfrm>
        <a:graphic>
          <a:graphicData uri="http://schemas.openxmlformats.org/drawingml/2006/table">
            <a:tbl>
              <a:tblPr/>
              <a:tblGrid>
                <a:gridCol w="3220367"/>
                <a:gridCol w="1853740"/>
                <a:gridCol w="1853740"/>
                <a:gridCol w="1853740"/>
              </a:tblGrid>
              <a:tr h="28850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</a:t>
                      </a: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</a:t>
                      </a: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</a:t>
                      </a: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Число койко-мест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30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Пролечено больных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877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858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863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Работа койки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361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348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348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827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Выполнение государственного задания</a:t>
                      </a: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endParaRPr lang="ru-RU" sz="13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104%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100%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101%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827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Средняя длительность лечения (койко-день)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12,37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12,17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 gridSpan="4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Структура пролеченных больных: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эндокринной системы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98/11,2%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139/16,2%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166-19,2%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Новообразования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2/0,23%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112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нервной системы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24/2,7%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26/ 3,03%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37-4,3%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системы кровообращения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521/59%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526 / 61,3%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505 – 58,5%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органов дыхания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4/0,5%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300" b="1" kern="1200" dirty="0" err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пневм</a:t>
                      </a: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– 0,3%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органов пищеварения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25/2,9%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33/ 3,8%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26 – 3%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6243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костно-мышечной системы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191/21,7%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124 / 14,5%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118 – 13,7%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8850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крови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1-0,1%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827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Болезни кожи и подкожной клетчатки</a:t>
                      </a: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7/0,8% </a:t>
                      </a:r>
                      <a:endParaRPr lang="ru-RU" sz="13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 /0,8%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6-0,7% 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50" marR="58250" marT="29125" marB="291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263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43025" y="447676"/>
            <a:ext cx="5838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Функция врачебной должности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7175" y="1420424"/>
          <a:ext cx="8705850" cy="5028000"/>
        </p:xfrm>
        <a:graphic>
          <a:graphicData uri="http://schemas.openxmlformats.org/drawingml/2006/table">
            <a:tbl>
              <a:tblPr/>
              <a:tblGrid>
                <a:gridCol w="3419838"/>
                <a:gridCol w="1762004"/>
                <a:gridCol w="1762004"/>
                <a:gridCol w="1762004"/>
              </a:tblGrid>
              <a:tr h="628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Специальность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50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Врачи-терапевты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5093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5087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4947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50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Врачи акушеры-гинекологи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4920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4891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4372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50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Неврологи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5104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5095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5156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50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Хирурги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5987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5705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5091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50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Отоларингологи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5445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5309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5098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50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Офтальмологи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5556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5458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5034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50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Урологи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5092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4989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3721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19075" y="1502688"/>
            <a:ext cx="8737969" cy="5355312"/>
          </a:xfrm>
          <a:prstGeom prst="rect">
            <a:avLst/>
          </a:prstGeom>
          <a:solidFill>
            <a:schemeClr val="lt1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90110" y="301840"/>
            <a:ext cx="6915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7030A0"/>
                </a:solidFill>
              </a:rPr>
              <a:t>Организационно-экономическая структура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ГБУЗ  «Клиническая больница №1»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778188" y="1661357"/>
            <a:ext cx="2133600" cy="914400"/>
          </a:xfrm>
          <a:prstGeom prst="ellipse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7030A0"/>
                </a:solidFill>
                <a:latin typeface="+mn-lt"/>
                <a:cs typeface="Arial" charset="0"/>
              </a:rPr>
              <a:t>Вспомогательные 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7030A0"/>
                </a:solidFill>
                <a:latin typeface="+mn-lt"/>
                <a:cs typeface="Arial" charset="0"/>
              </a:rPr>
              <a:t>подразделения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015938" y="1562932"/>
            <a:ext cx="2133600" cy="914400"/>
          </a:xfrm>
          <a:prstGeom prst="ellipse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7030A0"/>
                </a:solidFill>
                <a:latin typeface="+mn-lt"/>
                <a:cs typeface="Arial" charset="0"/>
              </a:rPr>
              <a:t>Основные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7030A0"/>
                </a:solidFill>
                <a:latin typeface="+mn-lt"/>
                <a:cs typeface="Arial" charset="0"/>
              </a:rPr>
              <a:t>подразделения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21388" y="1661357"/>
            <a:ext cx="2209800" cy="914400"/>
          </a:xfrm>
          <a:prstGeom prst="ellipse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7030A0"/>
                </a:solidFill>
                <a:latin typeface="+mn-lt"/>
                <a:cs typeface="Arial" charset="0"/>
              </a:rPr>
              <a:t>Обслуживающее 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7030A0"/>
                </a:solidFill>
                <a:latin typeface="+mn-lt"/>
                <a:cs typeface="Arial" charset="0"/>
              </a:rPr>
              <a:t>подразделение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28601" y="2570995"/>
            <a:ext cx="2438400" cy="3810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>
                <a:solidFill>
                  <a:srgbClr val="7030A0"/>
                </a:solidFill>
                <a:cs typeface="Arial" charset="0"/>
              </a:rPr>
              <a:t> Стационар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28601" y="3052007"/>
            <a:ext cx="2438400" cy="371475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Поликлиника № 1</a:t>
            </a:r>
            <a:r>
              <a:rPr lang="ru-RU" sz="1400" b="1" dirty="0" smtClean="0">
                <a:solidFill>
                  <a:srgbClr val="7030A0"/>
                </a:solidFill>
                <a:latin typeface="Garamond" pitchFamily="16" charset="0"/>
                <a:cs typeface="Arial" charset="0"/>
              </a:rPr>
              <a:t> </a:t>
            </a:r>
            <a:endParaRPr lang="ru-RU" sz="1400" b="1" dirty="0">
              <a:solidFill>
                <a:srgbClr val="7030A0"/>
              </a:solidFill>
              <a:latin typeface="Garamond" pitchFamily="16" charset="0"/>
              <a:cs typeface="Arial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39713" y="3499682"/>
            <a:ext cx="2438400" cy="381001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Поликлиника № 4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49213" y="4604583"/>
            <a:ext cx="2828925" cy="55245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Городской 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офтальмологический</a:t>
            </a:r>
            <a:r>
              <a:rPr lang="ru-RU" sz="1600" b="1" dirty="0" smtClean="0">
                <a:solidFill>
                  <a:srgbClr val="7030A0"/>
                </a:solidFill>
                <a:cs typeface="Arial" charset="0"/>
              </a:rPr>
              <a:t> КНП</a:t>
            </a:r>
            <a:r>
              <a:rPr lang="ru-RU" b="1" dirty="0" smtClean="0">
                <a:solidFill>
                  <a:srgbClr val="7030A0"/>
                </a:solidFill>
                <a:latin typeface="Garamond" pitchFamily="16" charset="0"/>
                <a:cs typeface="Arial" charset="0"/>
              </a:rPr>
              <a:t> </a:t>
            </a:r>
            <a:endParaRPr lang="ru-RU" b="1" dirty="0">
              <a:solidFill>
                <a:srgbClr val="7030A0"/>
              </a:solidFill>
              <a:latin typeface="Garamond" pitchFamily="16" charset="0"/>
              <a:cs typeface="Arial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20663" y="3975933"/>
            <a:ext cx="2455863" cy="542924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Консультативно-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диагностический центр</a:t>
            </a:r>
            <a:r>
              <a:rPr lang="ru-RU" sz="1400" b="1" dirty="0" smtClean="0">
                <a:solidFill>
                  <a:srgbClr val="7030A0"/>
                </a:solidFill>
                <a:latin typeface="Garamond" pitchFamily="16" charset="0"/>
                <a:cs typeface="Arial" charset="0"/>
              </a:rPr>
              <a:t> </a:t>
            </a:r>
            <a:endParaRPr lang="ru-RU" sz="1400" b="1" dirty="0">
              <a:solidFill>
                <a:srgbClr val="7030A0"/>
              </a:solidFill>
              <a:latin typeface="Garamond" pitchFamily="16" charset="0"/>
              <a:cs typeface="Arial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66701" y="5795208"/>
            <a:ext cx="24384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   </a:t>
            </a: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Центр здоровья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663888" y="6017457"/>
            <a:ext cx="2314575" cy="3810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latin typeface="+mj-lt"/>
                <a:cs typeface="Arial" charset="0"/>
              </a:rPr>
              <a:t>Аптека</a:t>
            </a:r>
            <a:endParaRPr lang="ru-RU" sz="1400" b="1" dirty="0">
              <a:solidFill>
                <a:srgbClr val="7030A0"/>
              </a:solidFill>
              <a:latin typeface="+mj-lt"/>
              <a:cs typeface="Arial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546413" y="4883982"/>
            <a:ext cx="2565400" cy="503238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Отделение</a:t>
            </a:r>
            <a:r>
              <a:rPr lang="ru-RU" sz="1400" b="1" dirty="0" smtClean="0">
                <a:solidFill>
                  <a:srgbClr val="7030A0"/>
                </a:solidFill>
                <a:latin typeface="Garamond" pitchFamily="16" charset="0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 </a:t>
            </a:r>
            <a:r>
              <a:rPr lang="ru-RU" sz="1400" b="1" dirty="0">
                <a:solidFill>
                  <a:srgbClr val="7030A0"/>
                </a:solidFill>
                <a:cs typeface="Arial" charset="0"/>
              </a:rPr>
              <a:t>функциональной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>
                <a:solidFill>
                  <a:srgbClr val="7030A0"/>
                </a:solidFill>
                <a:cs typeface="Arial" charset="0"/>
              </a:rPr>
              <a:t>диагностики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603563" y="5460245"/>
            <a:ext cx="2438400" cy="468312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Отделение</a:t>
            </a:r>
            <a:r>
              <a:rPr lang="ru-RU" sz="1400" b="1" dirty="0" smtClean="0">
                <a:solidFill>
                  <a:srgbClr val="7030A0"/>
                </a:solidFill>
                <a:latin typeface="Garamond" pitchFamily="16" charset="0"/>
                <a:cs typeface="Arial" charset="0"/>
              </a:rPr>
              <a:t> </a:t>
            </a:r>
            <a:endParaRPr lang="ru-RU" sz="1400" b="1" dirty="0" smtClean="0">
              <a:solidFill>
                <a:srgbClr val="7030A0"/>
              </a:solidFill>
              <a:cs typeface="Arial" charset="0"/>
            </a:endParaRP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УЗИ- диагностики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766701" y="6334957"/>
            <a:ext cx="2438400" cy="3810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Дневной стационар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3778188" y="2651957"/>
            <a:ext cx="19812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КДЛ</a:t>
            </a:r>
            <a:endParaRPr lang="ru-RU" sz="1400" b="1" dirty="0">
              <a:solidFill>
                <a:srgbClr val="7030A0"/>
              </a:solidFill>
              <a:latin typeface="Garamond" pitchFamily="16" charset="0"/>
              <a:cs typeface="Arial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3721038" y="3213932"/>
            <a:ext cx="211455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Физиотерапевтическое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отделение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749613" y="3766382"/>
            <a:ext cx="20193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t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latin typeface="+mj-lt"/>
                <a:cs typeface="Arial" charset="0"/>
              </a:rPr>
              <a:t>Эндоскопическое 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latin typeface="+mj-lt"/>
                <a:cs typeface="Arial" charset="0"/>
              </a:rPr>
              <a:t>отделение</a:t>
            </a:r>
            <a:endParaRPr lang="ru-RU" sz="1400" b="1" dirty="0">
              <a:solidFill>
                <a:srgbClr val="7030A0"/>
              </a:solidFill>
              <a:latin typeface="+mj-lt"/>
              <a:cs typeface="Arial" charset="0"/>
            </a:endParaRP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1" dirty="0" smtClean="0">
                <a:solidFill>
                  <a:srgbClr val="7030A0"/>
                </a:solidFill>
                <a:latin typeface="Garamond" pitchFamily="16" charset="0"/>
                <a:cs typeface="Arial" charset="0"/>
              </a:rPr>
              <a:t> </a:t>
            </a:r>
            <a:endParaRPr lang="ru-RU" sz="1800" b="1" dirty="0">
              <a:solidFill>
                <a:srgbClr val="7030A0"/>
              </a:solidFill>
              <a:latin typeface="Garamond" pitchFamily="16" charset="0"/>
              <a:cs typeface="Arial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781363" y="4341057"/>
            <a:ext cx="19812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Отделение лучевой 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диагностики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6597588" y="2804357"/>
            <a:ext cx="21336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>
                <a:solidFill>
                  <a:srgbClr val="7030A0"/>
                </a:solidFill>
                <a:latin typeface="+mj-lt"/>
                <a:cs typeface="Arial" charset="0"/>
              </a:rPr>
              <a:t>Администрация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588063" y="3994982"/>
            <a:ext cx="21336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Отдел кадров,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 канцелярия, архив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6597588" y="5709482"/>
            <a:ext cx="21336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Отдел МТС и хозотдел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6607113" y="4585532"/>
            <a:ext cx="21336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err="1" smtClean="0">
                <a:solidFill>
                  <a:srgbClr val="7030A0"/>
                </a:solidFill>
                <a:cs typeface="Arial" charset="0"/>
              </a:rPr>
              <a:t>Оргметод</a:t>
            </a: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 кабинет и 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кабинет </a:t>
            </a:r>
            <a:r>
              <a:rPr lang="ru-RU" sz="1400" b="1" dirty="0" err="1" smtClean="0">
                <a:solidFill>
                  <a:srgbClr val="7030A0"/>
                </a:solidFill>
                <a:cs typeface="Arial" charset="0"/>
              </a:rPr>
              <a:t>медстатистики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597588" y="5128457"/>
            <a:ext cx="21336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Отдел АСУ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597588" y="3413957"/>
            <a:ext cx="2133600" cy="457200"/>
          </a:xfrm>
          <a:prstGeom prst="rect">
            <a:avLst/>
          </a:prstGeom>
          <a:solidFill>
            <a:srgbClr val="B9DE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Бухгалтерия, ПЭО, </a:t>
            </a:r>
          </a:p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 smtClean="0">
                <a:solidFill>
                  <a:srgbClr val="7030A0"/>
                </a:solidFill>
                <a:cs typeface="Arial" charset="0"/>
              </a:rPr>
              <a:t>отдел закупок</a:t>
            </a:r>
            <a:endParaRPr lang="ru-RU" sz="14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H="1">
            <a:off x="1033401" y="2347157"/>
            <a:ext cx="307975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8273988" y="2499557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4768788" y="2499557"/>
            <a:ext cx="1588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96839" y="5244663"/>
            <a:ext cx="2752724" cy="445769"/>
          </a:xfrm>
          <a:prstGeom prst="rect">
            <a:avLst/>
          </a:prstGeom>
          <a:solidFill>
            <a:srgbClr val="B9DE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Женская консультация</a:t>
            </a:r>
            <a:endParaRPr lang="ru-RU" sz="1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02336" y="445272"/>
            <a:ext cx="6124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Анализ работы женской консультации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7175" y="1447800"/>
          <a:ext cx="8735904" cy="5024024"/>
        </p:xfrm>
        <a:graphic>
          <a:graphicData uri="http://schemas.openxmlformats.org/drawingml/2006/table">
            <a:tbl>
              <a:tblPr/>
              <a:tblGrid>
                <a:gridCol w="3783907"/>
                <a:gridCol w="1753994"/>
                <a:gridCol w="1595441"/>
                <a:gridCol w="1602562"/>
              </a:tblGrid>
              <a:tr h="358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Показатели работы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2015 г.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2016 г.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2017 г.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614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Всего посещений: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44279-136,9%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43310-117,2%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43722-113%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Госзаказ –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выполнение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43963-136%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42676-116%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43442-112,5%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По беременности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14 416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12753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10862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По заболеваниям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25 710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27 215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31931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Количество родов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885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894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786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Преждеврем. роды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43-4,9%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50-5,6%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46-5,6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Перинатальная смертность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6 сл.- 6,7/1000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7 сл.- 7,7/1000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сл.-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2,5/1000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06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Экстрагенитальные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заболевания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всего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1203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604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ж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1347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639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ж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1099/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573ж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Профосмотры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9865 – 92%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9502 – 94%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9372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95%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712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Цитологические исследования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9473 – 96%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9263 – 97%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9100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– 97%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Выявлено онкозаболеваний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19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23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19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Малые операции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369 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377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316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1" marR="32381" marT="5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00106" y="231190"/>
            <a:ext cx="5438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Городские консультативные приемы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6224" y="1457325"/>
          <a:ext cx="8705850" cy="5029200"/>
        </p:xfrm>
        <a:graphic>
          <a:graphicData uri="http://schemas.openxmlformats.org/drawingml/2006/table">
            <a:tbl>
              <a:tblPr/>
              <a:tblGrid>
                <a:gridCol w="3419838"/>
                <a:gridCol w="1762004"/>
                <a:gridCol w="1762004"/>
                <a:gridCol w="1762004"/>
              </a:tblGrid>
              <a:tr h="100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Специальность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Психотерапевты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1397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1600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1608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Офтальмологи ОКДО № 1 (глаукоматологи)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3228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3474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3145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Офтальмологи ОКДО № 2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3270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3710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3517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Офтальмологи КНОП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4955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5002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4700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1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7177" y="1409699"/>
            <a:ext cx="87379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90725" y="266702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Городские консультативные приёмы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1445" y="1652587"/>
          <a:ext cx="8327923" cy="486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47775" y="266701"/>
            <a:ext cx="60007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Кабинет неотложной офтальмологической помощи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6699" y="1402671"/>
          <a:ext cx="8743951" cy="5080833"/>
        </p:xfrm>
        <a:graphic>
          <a:graphicData uri="http://schemas.openxmlformats.org/drawingml/2006/table">
            <a:tbl>
              <a:tblPr/>
              <a:tblGrid>
                <a:gridCol w="4358482"/>
                <a:gridCol w="1462386"/>
                <a:gridCol w="1460698"/>
                <a:gridCol w="1462385"/>
              </a:tblGrid>
              <a:tr h="60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2015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2016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2017 г.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29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Принято больных всего/в т.ч. детей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22073/1635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20510/1633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21152/ 1898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29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Из них с травмой органа зрения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7357/367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6789/285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12327/  922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29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Arial" charset="0"/>
                        </a:rPr>
                        <a:t>Выполнение государственного задания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Arial" charset="0"/>
                        </a:rPr>
                        <a:t>112%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Arial" charset="0"/>
                        </a:rPr>
                        <a:t>109%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Arial" charset="0"/>
                        </a:rPr>
                        <a:t>141%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0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Из них  по поводу производственных травм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Arial" charset="0"/>
                        </a:rPr>
                        <a:t>        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335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Госпитализировано через КНОП экстренно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  травмами / (детей в т.ч.)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 заболеваниями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275/8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110/8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165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242/8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76/6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161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262/ 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67/ 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53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Прооперировано всего.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Из них амбулаторно/ (детей в т.ч.)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            стационарно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175/18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70/8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151/18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50/6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234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176/ 18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58/ 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57275" y="266701"/>
            <a:ext cx="6457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Консультативно-диагностическое офтальмологическое отделение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6700" y="1438274"/>
          <a:ext cx="8735255" cy="5009896"/>
        </p:xfrm>
        <a:graphic>
          <a:graphicData uri="http://schemas.openxmlformats.org/drawingml/2006/table">
            <a:tbl>
              <a:tblPr/>
              <a:tblGrid>
                <a:gridCol w="2183223"/>
                <a:gridCol w="1091612"/>
                <a:gridCol w="1091612"/>
                <a:gridCol w="1092202"/>
                <a:gridCol w="1092202"/>
                <a:gridCol w="1092202"/>
                <a:gridCol w="1092202"/>
              </a:tblGrid>
              <a:tr h="5545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ОКДО № 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ОКДО № 2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4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Количество посещений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9683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10421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11006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14144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15160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14069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Выполнение государственного задания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118%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127%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132%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122%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126%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115%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Обследовано на оптическом когерентном томографе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552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551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622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1206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1326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1221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Сделано лазерных операций,        в т.ч. по поводу глаукомы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2129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1206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1021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1016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817980" y="459143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Психотерапевтический кабинет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04800" y="1457322"/>
          <a:ext cx="8667751" cy="3048006"/>
        </p:xfrm>
        <a:graphic>
          <a:graphicData uri="http://schemas.openxmlformats.org/drawingml/2006/table">
            <a:tbl>
              <a:tblPr/>
              <a:tblGrid>
                <a:gridCol w="3157134"/>
                <a:gridCol w="1514955"/>
                <a:gridCol w="1442694"/>
                <a:gridCol w="2552968"/>
              </a:tblGrid>
              <a:tr h="508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Всего посещений / лиц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5716 / 980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6019 / 1662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6430 / 1808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    из них: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 заболеваниям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5465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5785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6194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Консультации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251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257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153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Оставлено на лечении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916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741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976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76225" y="4563122"/>
          <a:ext cx="8715375" cy="1882066"/>
        </p:xfrm>
        <a:graphic>
          <a:graphicData uri="http://schemas.openxmlformats.org/drawingml/2006/table">
            <a:tbl>
              <a:tblPr/>
              <a:tblGrid>
                <a:gridCol w="8715375"/>
              </a:tblGrid>
              <a:tr h="188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Структура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заболеваемости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Невротические состояния связанные со стрессом –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606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чел. –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63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Органические </a:t>
                      </a:r>
                      <a:r>
                        <a:rPr lang="ru-RU" sz="1600" b="1" dirty="0" err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непсихотические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расстройства –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228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чел. –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23 %</a:t>
                      </a:r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Поведенческие синдромы – 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12 чел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– 1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Расстройства зрелой личности и поведения у взрослых –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чел. - 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%.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Аффективные </a:t>
                      </a:r>
                      <a:r>
                        <a:rPr lang="ru-RU" sz="16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непсихотические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расстройства – 110 чел. – 11%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97257" y="390988"/>
            <a:ext cx="463388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eaLnBrk="0" hangingPunct="0"/>
            <a:r>
              <a:rPr kumimoji="1" lang="ru-RU" sz="2400" b="1" dirty="0" err="1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Параклинические</a:t>
            </a:r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 отделения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575" y="1438273"/>
          <a:ext cx="8771137" cy="5358936"/>
        </p:xfrm>
        <a:graphic>
          <a:graphicData uri="http://schemas.openxmlformats.org/drawingml/2006/table">
            <a:tbl>
              <a:tblPr/>
              <a:tblGrid>
                <a:gridCol w="2908817"/>
                <a:gridCol w="1039862"/>
                <a:gridCol w="1039862"/>
                <a:gridCol w="945816"/>
                <a:gridCol w="945816"/>
                <a:gridCol w="945816"/>
                <a:gridCol w="945148"/>
              </a:tblGrid>
              <a:tr h="11091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Наименование отделения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Число исследований (процедур) на 100 посещений в поликлинике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Число исследований (процедур) на 1 выбывшего из стационара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4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Физиотерапевтическое отделение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27,2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26,6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10,4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10,5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1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Рентгенологическое отделение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7,1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0,56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0,57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0,47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4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Отделение ультразвуковой диагностики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4,8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7,9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1,6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1,9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4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Отделение функциональной диагностики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8,9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9,0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3,6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4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Эндоскопическое отделение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1,3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0,64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4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Клинико-диагностическая лаборатория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220,2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225,5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219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41,3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48,97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80005" y="248946"/>
            <a:ext cx="5381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Льготное лекарственное обеспечение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1" y="1428749"/>
            <a:ext cx="87249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47650" y="1476376"/>
          <a:ext cx="8715375" cy="2536189"/>
        </p:xfrm>
        <a:graphic>
          <a:graphicData uri="http://schemas.openxmlformats.org/drawingml/2006/table">
            <a:tbl>
              <a:tblPr/>
              <a:tblGrid>
                <a:gridCol w="4361478"/>
                <a:gridCol w="1544800"/>
                <a:gridCol w="1488232"/>
                <a:gridCol w="1320865"/>
              </a:tblGrid>
              <a:tr h="31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Наименование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95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Количество федеральных льготников, сохранивших право на соц.пакет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798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721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673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Количество выписанных оплаченных рецептов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17 246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17 938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12 253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Общая сумма выписанных рецептов, руб.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6 801 158,78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7 283 563,07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8 382 592,43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Среднее количество рецептов на 1 льготника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Средняя стоимость выписанных рецептов на 1 льготника, руб.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7 548,46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10 102,16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12 455,56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Средняя стоимость 1 рецепта, руб.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394,37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406,05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684,12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16065" name="Rectangle 1"/>
          <p:cNvSpPr>
            <a:spLocks noChangeArrowheads="1"/>
          </p:cNvSpPr>
          <p:nvPr/>
        </p:nvSpPr>
        <p:spPr bwMode="auto">
          <a:xfrm>
            <a:off x="0" y="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33463" y="4000503"/>
          <a:ext cx="8729563" cy="2510164"/>
        </p:xfrm>
        <a:graphic>
          <a:graphicData uri="http://schemas.openxmlformats.org/drawingml/2006/table">
            <a:tbl>
              <a:tblPr/>
              <a:tblGrid>
                <a:gridCol w="4368578"/>
                <a:gridCol w="1547315"/>
                <a:gridCol w="1490654"/>
                <a:gridCol w="1323016"/>
              </a:tblGrid>
              <a:tr h="496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Наименование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5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Количество региональных льготников, получивших рецепты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2 097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2 217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2 338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4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Количество выписанных рецептов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26 224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25 819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22 767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4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Сумма оплаченных рецептов, руб.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22 481 535,98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24 847 788,16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25 729 186,01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5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Средняя стоимость выписанных рецептов на 1 льготника, руб.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10 720,81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11 207,84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11 004,78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4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Средняя стоимость 1 рецепта, руб.</a:t>
                      </a:r>
                    </a:p>
                  </a:txBody>
                  <a:tcPr marL="44044" marR="4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857,29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Calibri"/>
                          <a:cs typeface="Times New Roman"/>
                        </a:rPr>
                        <a:t>962,38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Times New Roman"/>
                        </a:rPr>
                        <a:t>1 130,11</a:t>
                      </a:r>
                    </a:p>
                  </a:txBody>
                  <a:tcPr marL="44044" marR="44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9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90725" y="266701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err="1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Пилотный</a:t>
            </a:r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 проект       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7030A0"/>
                </a:solidFill>
                <a:latin typeface="+mn-lt"/>
              </a:rPr>
              <a:t>«</a:t>
            </a:r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Бережливая поликлиника</a:t>
            </a:r>
            <a:r>
              <a:rPr lang="ru-RU" altLang="ru-RU" sz="2400" b="1" dirty="0" smtClean="0">
                <a:solidFill>
                  <a:srgbClr val="7030A0"/>
                </a:solidFill>
                <a:latin typeface="+mn-lt"/>
              </a:rPr>
              <a:t>»</a:t>
            </a:r>
            <a:r>
              <a:rPr lang="ru-RU" sz="2400" b="1" i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66330" y="1364349"/>
          <a:ext cx="8726749" cy="5143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8411"/>
                <a:gridCol w="2491664"/>
                <a:gridCol w="1777275"/>
                <a:gridCol w="959938"/>
                <a:gridCol w="959938"/>
                <a:gridCol w="779523"/>
              </a:tblGrid>
              <a:tr h="657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Бизнес-процесс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Проблема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Показатель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Исходное  состояние</a:t>
                      </a: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06.04.17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Целевое состояние</a:t>
                      </a: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30.09.17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Факт</a:t>
                      </a:r>
                    </a:p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21.11.17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2123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Выполнение основной функции  врача  кабинета медицинской профилактики в полном объеме.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Неравномерная загрузка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врача и медсестры кабинета медицинской профилактики по дням рабочей недели.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ВПП для пациента, мин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430-1207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430-1013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430-1013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0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Количество пациентов в смену,</a:t>
                      </a:r>
                      <a:r>
                        <a:rPr lang="ru-RU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чел.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12-32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2612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Проведение школ здоровья,</a:t>
                      </a:r>
                      <a:r>
                        <a:rPr lang="ru-RU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углубленного  профилактического консультирования.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Нехватка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времени в графике врача кабинета медицинской профилактики на проведение школ здоровья, углубленного профилактического консультирования.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ВПП для </a:t>
                      </a:r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пациента, </a:t>
                      </a:r>
                      <a:r>
                        <a:rPr lang="ru-RU" sz="1400" b="0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мин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0-40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11223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Лишние этапы,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ВПП для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7814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Вызов врача на </a:t>
                      </a:r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дом и запись на прием по телефону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дублирование записей, запись вручную принятых</a:t>
                      </a:r>
                      <a:r>
                        <a:rPr lang="ru-RU" sz="1400" b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вызовов на дом</a:t>
                      </a:r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из журнала ф.031, запись вручную диагноза в журнал</a:t>
                      </a:r>
                      <a:r>
                        <a:rPr lang="ru-RU" sz="1400" b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ф.031 </a:t>
                      </a:r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после посещения пациентов на дому.</a:t>
                      </a:r>
                      <a:endParaRPr lang="ru-RU" sz="1400" b="0" i="0" u="none" strike="noStrike" dirty="0" smtClean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пациента, мин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1-7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403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Количество принятых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звонков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86-272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86-361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86-361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1228" marR="1228" marT="1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81200" y="457201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Структура коечного фонда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04186" y="1450131"/>
          <a:ext cx="8806648" cy="5015876"/>
        </p:xfrm>
        <a:graphic>
          <a:graphicData uri="http://schemas.openxmlformats.org/drawingml/2006/table">
            <a:tbl>
              <a:tblPr/>
              <a:tblGrid>
                <a:gridCol w="2380174"/>
                <a:gridCol w="991741"/>
                <a:gridCol w="991741"/>
                <a:gridCol w="1031408"/>
                <a:gridCol w="1031408"/>
                <a:gridCol w="1092915"/>
                <a:gridCol w="1287261"/>
              </a:tblGrid>
              <a:tr h="557664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ПРОФИЛЬ КОЕК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КОЛИЧЕСТВО КОЕК В СТАЦИОНАРЕ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пролечено всего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Выполнение государственного задания 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Круглосуточное пребывание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Дневное пребывание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7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 конец года 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Средне-годовых</a:t>
                      </a: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 конец года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Средне-годовых</a:t>
                      </a: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Терапевтические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1427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800" b="1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39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Офтальмологические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70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3781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100 %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8539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Реанимационные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5718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Терапевтические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863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100 %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839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Офтальмологические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 в 2 смены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 в 2 смены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816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100 %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30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Всего коек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126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126 </a:t>
                      </a:r>
                      <a:endParaRPr lang="ru-RU" sz="18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7004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100 %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677275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14500" y="285751"/>
            <a:ext cx="545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Укомплектованность штатов за 2017 год (основные сотрудники)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82880" y="1438275"/>
          <a:ext cx="8756933" cy="5095690"/>
        </p:xfrm>
        <a:graphic>
          <a:graphicData uri="http://schemas.openxmlformats.org/drawingml/2006/table">
            <a:tbl>
              <a:tblPr/>
              <a:tblGrid>
                <a:gridCol w="1707543"/>
                <a:gridCol w="753726"/>
                <a:gridCol w="1231997"/>
                <a:gridCol w="670620"/>
                <a:gridCol w="1118714"/>
                <a:gridCol w="621010"/>
                <a:gridCol w="1150952"/>
                <a:gridCol w="841470"/>
                <a:gridCol w="660901"/>
              </a:tblGrid>
              <a:tr h="169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Врачи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Специалисты с высшим немедицинским образованием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Провизоры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Средний медицинский персонал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Фарма</a:t>
                      </a:r>
                      <a:endParaRPr lang="ru-RU" sz="1100" b="1" dirty="0" smtClean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цевт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Младший медицинский персонал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Прочий персонал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Утверждено по штату должностей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152,25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229,75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15,75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234,75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635,5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Укомплектованность должностей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152,25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228,75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15,75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234,75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634,5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 том числе физические лица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144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181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509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Коэффициент совместительства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1,06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1,37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1,21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1,3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1,25</a:t>
                      </a:r>
                    </a:p>
                  </a:txBody>
                  <a:tcPr marL="47181" marR="47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66700" y="14477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90725" y="266701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Показатели работы круглосуточного стационара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963" y="1485901"/>
          <a:ext cx="8717872" cy="5065818"/>
        </p:xfrm>
        <a:graphic>
          <a:graphicData uri="http://schemas.openxmlformats.org/drawingml/2006/table">
            <a:tbl>
              <a:tblPr/>
              <a:tblGrid>
                <a:gridCol w="2888048"/>
                <a:gridCol w="1638800"/>
                <a:gridCol w="2095512"/>
                <a:gridCol w="2095512"/>
              </a:tblGrid>
              <a:tr h="4763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Отделение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2015 г.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 г.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2017 г.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  <a:tr h="4763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Всего коек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126/133 с/г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126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  <a:tr h="4763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Работа койки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323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307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  <a:tr h="4763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Пролечено  больных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5421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4983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5325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  <a:tr h="83666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Средняя длительность пребывания на койке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7,72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7,57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  <a:tr h="4763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Оборот койки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42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40,5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43,3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  <a:tr h="4763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Летальность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2,2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  <a:tr h="137103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заказ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4766 чел.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4879 чел.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102 %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4510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4599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102%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4693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4693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6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71675" y="457201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Терапевтическое отделение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4187" y="1390634"/>
          <a:ext cx="8833281" cy="5358204"/>
        </p:xfrm>
        <a:graphic>
          <a:graphicData uri="http://schemas.openxmlformats.org/drawingml/2006/table">
            <a:tbl>
              <a:tblPr/>
              <a:tblGrid>
                <a:gridCol w="2932975"/>
                <a:gridCol w="1659440"/>
                <a:gridCol w="2120433"/>
                <a:gridCol w="2120433"/>
              </a:tblGrid>
              <a:tr h="479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3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2015 г.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 г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2017 г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Количество коек на конец года </a:t>
                      </a:r>
                      <a:endParaRPr lang="ru-RU" sz="14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Пролеченных больных </a:t>
                      </a:r>
                      <a:endParaRPr lang="ru-RU" sz="14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1428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1409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1427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Умерло </a:t>
                      </a:r>
                      <a:endParaRPr lang="ru-RU" sz="14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Работа койки </a:t>
                      </a:r>
                      <a:endParaRPr lang="ru-RU" sz="14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336,8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334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Средняя длительность пребывания на койке </a:t>
                      </a:r>
                      <a:endParaRPr lang="ru-RU" sz="14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12,15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11,75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11,9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Оборот койки </a:t>
                      </a:r>
                      <a:endParaRPr lang="ru-RU" sz="14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27,7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27,3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Простой койки </a:t>
                      </a:r>
                      <a:endParaRPr lang="ru-RU" sz="14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1,0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794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Летальность </a:t>
                      </a:r>
                      <a:endParaRPr lang="ru-RU" sz="14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1,3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1,5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5264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Заказ План/факт </a:t>
                      </a:r>
                      <a:r>
                        <a:rPr lang="ru-RU" sz="1400" b="1" kern="1200" dirty="0" err="1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4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 выполнения </a:t>
                      </a:r>
                      <a:endParaRPr lang="ru-RU" sz="1400" b="1" kern="1200" dirty="0" smtClean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пролеченным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больным</a:t>
                      </a:r>
                      <a:endParaRPr lang="ru-RU" sz="14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15213/17149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113%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110%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15104/16880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112%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120%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16380/16914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103%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108%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682" marR="44682" marT="22341" marB="22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90725" y="266701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Терапевтическое отделение: структура госпитализации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0820" y="1384918"/>
          <a:ext cx="8748589" cy="5139608"/>
        </p:xfrm>
        <a:graphic>
          <a:graphicData uri="http://schemas.openxmlformats.org/drawingml/2006/table">
            <a:tbl>
              <a:tblPr/>
              <a:tblGrid>
                <a:gridCol w="3110011"/>
                <a:gridCol w="1879526"/>
                <a:gridCol w="1879526"/>
                <a:gridCol w="1879526"/>
              </a:tblGrid>
              <a:tr h="519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</a:rPr>
                        <a:t>Структура госпитализации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2015 г.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 г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2017 г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9262">
                <a:tc>
                  <a:txBody>
                    <a:bodyPr/>
                    <a:lstStyle/>
                    <a:p>
                      <a:pPr marL="347345" indent="-347345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Болезни системы кровообращения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55%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52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, 2 %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52,6%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9262">
                <a:tc>
                  <a:txBody>
                    <a:bodyPr/>
                    <a:lstStyle/>
                    <a:p>
                      <a:pPr marL="347345" indent="-347345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Болезни органов дыхания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16%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19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, 4 %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19,2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9262">
                <a:tc>
                  <a:txBody>
                    <a:bodyPr/>
                    <a:lstStyle/>
                    <a:p>
                      <a:pPr marL="347345" indent="-347345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Болезни органов пищеварения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9,5%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7,8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7,8%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12030">
                <a:tc>
                  <a:txBody>
                    <a:bodyPr/>
                    <a:lstStyle/>
                    <a:p>
                      <a:pPr marL="347345" indent="-347345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Сахарный диабет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4,8%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2,5%                    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2,5%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9262">
                <a:tc>
                  <a:txBody>
                    <a:bodyPr/>
                    <a:lstStyle/>
                    <a:p>
                      <a:pPr marL="347345" indent="-347345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Злокачественные новообразования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4,8%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4,5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%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4,7%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84094">
                <a:tc>
                  <a:txBody>
                    <a:bodyPr/>
                    <a:lstStyle/>
                    <a:p>
                      <a:pPr marL="347345" indent="-347345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Болезни костно-мышечной системы</a:t>
                      </a:r>
                      <a:endParaRPr lang="ru-RU" sz="16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3%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2,4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%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2,2%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19262">
                <a:tc>
                  <a:txBody>
                    <a:bodyPr/>
                    <a:lstStyle/>
                    <a:p>
                      <a:pPr marL="347345" indent="-347345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Болезни крови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1,3%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1,5%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1,5%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90725" y="266701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Терапевтическое отделение:</a:t>
            </a:r>
          </a:p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летальность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5177" y="1397000"/>
          <a:ext cx="8723376" cy="4766052"/>
        </p:xfrm>
        <a:graphic>
          <a:graphicData uri="http://schemas.openxmlformats.org/drawingml/2006/table">
            <a:tbl>
              <a:tblPr/>
              <a:tblGrid>
                <a:gridCol w="3552899"/>
                <a:gridCol w="558450"/>
                <a:gridCol w="587007"/>
                <a:gridCol w="549150"/>
                <a:gridCol w="577707"/>
                <a:gridCol w="558450"/>
                <a:gridCol w="539193"/>
                <a:gridCol w="596965"/>
                <a:gridCol w="539193"/>
                <a:gridCol w="664362"/>
              </a:tblGrid>
              <a:tr h="572738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ЛЕТАЛЬНОСТЬ / ЗАБОЛЕВАНИЯ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Возраст</a:t>
                      </a:r>
                      <a:r>
                        <a:rPr lang="ru-RU" sz="14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4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kern="1200" dirty="0" smtClean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7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20-29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30-39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40-49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50-59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60-69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70-79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80-89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90-99</a:t>
                      </a:r>
                      <a:r>
                        <a:rPr lang="ru-RU" sz="1200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ИБС: Острый инфаркт миокарда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ИБС: ПИКС. ХСН. </a:t>
                      </a:r>
                      <a:r>
                        <a:rPr lang="ru-RU" sz="1200" b="1" kern="1200" dirty="0" err="1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Кардиомиопатия</a:t>
                      </a: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Цереброваскулярная болезнь. </a:t>
                      </a: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НМК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ТЭЛА, флебит, тромбофлебит </a:t>
                      </a:r>
                      <a:endParaRPr lang="ru-RU" sz="12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Злокачественные новообразования </a:t>
                      </a:r>
                      <a:endParaRPr lang="ru-RU" sz="12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Цирроз печени </a:t>
                      </a:r>
                      <a:endParaRPr lang="ru-RU" sz="12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455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Гнойные и некротические заболевания легких </a:t>
                      </a:r>
                      <a:endParaRPr lang="ru-RU" sz="12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Дегенерация НС, вызванная алкоголем 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9767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2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Последствия воздействий внешних </a:t>
                      </a: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причин</a:t>
                      </a:r>
                      <a:endParaRPr lang="ru-RU" sz="12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rgbClr val="7030A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80175" algn="r"/>
                          <a:tab pos="6515100" algn="l"/>
                        </a:tabLs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940" marR="64940" marT="32470" marB="324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29743" y="1400555"/>
            <a:ext cx="8737969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55215" y="435378"/>
            <a:ext cx="5200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Офтальмологическое отделение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5176" y="1358281"/>
          <a:ext cx="8710149" cy="4802823"/>
        </p:xfrm>
        <a:graphic>
          <a:graphicData uri="http://schemas.openxmlformats.org/drawingml/2006/table">
            <a:tbl>
              <a:tblPr/>
              <a:tblGrid>
                <a:gridCol w="3466153"/>
                <a:gridCol w="972057"/>
                <a:gridCol w="1010429"/>
                <a:gridCol w="959268"/>
                <a:gridCol w="959268"/>
                <a:gridCol w="1342974"/>
              </a:tblGrid>
              <a:tr h="60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СТАЦИОНАР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4105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Процент выполнения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госзаказа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Пролеченных пациентов: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койко-дней: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91,84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100,9%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100,4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105%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99,3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91%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95,4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96,5%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97,7%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6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Выбыло больных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3578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3959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3896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3453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3781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6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Проведено койко-дней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26187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28737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25016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21471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24306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6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Оборот койки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42,1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47,41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49,8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49,3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53,85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6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Работа койки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308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343,7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320,7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307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347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6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Среднее пребывание на койке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7,31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7,25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6,44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6,2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6,4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67" marR="48267" marT="32178" marB="32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3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90725" y="266701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Офтальмологическое отделение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608" y="1444756"/>
          <a:ext cx="8686801" cy="4742979"/>
        </p:xfrm>
        <a:graphic>
          <a:graphicData uri="http://schemas.openxmlformats.org/drawingml/2006/table">
            <a:tbl>
              <a:tblPr/>
              <a:tblGrid>
                <a:gridCol w="3458818"/>
                <a:gridCol w="974035"/>
                <a:gridCol w="1013791"/>
                <a:gridCol w="924339"/>
                <a:gridCol w="987248"/>
                <a:gridCol w="1328570"/>
              </a:tblGrid>
              <a:tr h="555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ДНЕВНОЙ СТАЦИОНАР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2013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407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Процент выполнения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госзаказа:</a:t>
                      </a:r>
                      <a:endParaRPr lang="en-US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Пролеченные пациентов:</a:t>
                      </a:r>
                      <a:endParaRPr lang="en-US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койко-дней: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98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99,3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100,5%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98%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104%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59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Выбыло больных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694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723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780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789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816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59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Проведено койко-дней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6757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6996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7163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7478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7361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59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Оборот койки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34,9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46,72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39,5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40,8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59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Работа койки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338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454,3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477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374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368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5559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Среднее пребывание на койке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9,69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9,7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9,2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9,0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38" marR="48338" marT="32226" marB="322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81150" y="266701"/>
            <a:ext cx="5905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Оперативная активность офтальмологического отделения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8125" y="1397000"/>
          <a:ext cx="8763831" cy="5351270"/>
        </p:xfrm>
        <a:graphic>
          <a:graphicData uri="http://schemas.openxmlformats.org/drawingml/2006/table">
            <a:tbl>
              <a:tblPr/>
              <a:tblGrid>
                <a:gridCol w="3984636"/>
                <a:gridCol w="1682101"/>
                <a:gridCol w="1548547"/>
                <a:gridCol w="1548547"/>
              </a:tblGrid>
              <a:tr h="378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232" marR="542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82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Сделано операций в круглосуточном / дневном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/ Всего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4657 /155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4812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5261/163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5424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4330/165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4495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82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Оперировано лиц в круглосуточном   /дневном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/ Всего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3126/151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3277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2833/148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2981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3124 / 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3289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7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Выполнено  экстренных  операций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Выполнено экстракций катаракты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2609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2354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2565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037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Операций по поводу глаукомы/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из них непроникающие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имплантация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Ahmed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+Лазерные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271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125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21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34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280                           157                          11                            27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320                        148                          14                            53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41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Сделано лазерных операций   в стационаре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Циркляж/пломбирование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Задняя  витрэктомия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49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Хирургическая обработка проникающих ранений глаз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Энуклеаций всего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Оперативная активность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82%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83%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Послеоперационные осложнения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0.15%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0.1%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0,1%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Высокотехнологическая медпомощь   план 252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206</a:t>
                      </a:r>
                    </a:p>
                  </a:txBody>
                  <a:tcPr marL="54232" marR="542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85750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19200" y="266701"/>
            <a:ext cx="6134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Отделение анестезиологии и реанимации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9697" y="1343032"/>
          <a:ext cx="8751903" cy="5425440"/>
        </p:xfrm>
        <a:graphic>
          <a:graphicData uri="http://schemas.openxmlformats.org/drawingml/2006/table">
            <a:tbl>
              <a:tblPr/>
              <a:tblGrid>
                <a:gridCol w="3987654"/>
                <a:gridCol w="1426574"/>
                <a:gridCol w="1667994"/>
                <a:gridCol w="1669681"/>
              </a:tblGrid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2015 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2016 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2017г.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Пролечено больных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294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Работа койки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183,7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Средняя длительность пребывания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3,76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Оборот койки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48,8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48,1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47,3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Простой койки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3,56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Летальность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70-24%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89- 31%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88-31%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Досуточная летальность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8 – 11%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14 – 15,7%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  16– 18%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Поступило из приемного отделения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Поступило из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терапевтического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отделения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Общее количество операций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4657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5424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4330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97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Общее количество анестезиологических пособий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3339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4889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3692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Анестезиологическая активность общая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71,7%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90,1%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85,3%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02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Анестезии при: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плановых операциях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экстренных операциях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3252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87%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2585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89%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3380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9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Летальность анестезиологическая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895475" y="419101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err="1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Клинико</a:t>
            </a:r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–экспертная работа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7174" y="1393793"/>
          <a:ext cx="8743950" cy="5060272"/>
        </p:xfrm>
        <a:graphic>
          <a:graphicData uri="http://schemas.openxmlformats.org/drawingml/2006/table">
            <a:tbl>
              <a:tblPr/>
              <a:tblGrid>
                <a:gridCol w="2495551"/>
                <a:gridCol w="1875833"/>
                <a:gridCol w="2186283"/>
                <a:gridCol w="2186283"/>
              </a:tblGrid>
              <a:tr h="425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Количество пациентов, представленных на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ВК (чел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.), 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т.ч. (%)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10 155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13 357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13 852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71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 продлением листков нетрудоспособности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25,9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20,3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59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направлено в бюро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МСЭ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5,1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73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выдано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справок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21,4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16,2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73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контроль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НЛС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26,8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46,8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51,1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73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заполнено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СКК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ВМП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1,4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2,0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76225" y="13715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52499" y="304800"/>
            <a:ext cx="7019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Динамика заболеваемости с ВУТ </a:t>
            </a:r>
          </a:p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на 100 работающих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4084" y="1358286"/>
          <a:ext cx="8722757" cy="5042516"/>
        </p:xfrm>
        <a:graphic>
          <a:graphicData uri="http://schemas.openxmlformats.org/drawingml/2006/table">
            <a:tbl>
              <a:tblPr/>
              <a:tblGrid>
                <a:gridCol w="1530098"/>
                <a:gridCol w="1289792"/>
                <a:gridCol w="1537502"/>
                <a:gridCol w="1533516"/>
                <a:gridCol w="1445554"/>
                <a:gridCol w="1386295"/>
              </a:tblGrid>
              <a:tr h="7308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Год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 днях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 случаях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Средняя длительность случая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6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 учреждения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Ярославской области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г. Ярославль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5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255,6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500" b="1" dirty="0" err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 90 497)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23,5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500" b="1" dirty="0" err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 8335)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10,8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11,6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11,2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5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255,2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500" b="1" dirty="0" err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 90 383)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500" b="1" dirty="0" err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 8272)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11,5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5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247,2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500" b="1" dirty="0" err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 87 530)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22,6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(абс. 8022)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6742" marR="46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19075" y="1502688"/>
            <a:ext cx="87379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46993" y="428441"/>
            <a:ext cx="5262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Кадровый состав учреждения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814387" y="1123950"/>
          <a:ext cx="7515225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6225" y="1371596"/>
            <a:ext cx="8737969" cy="54679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52499" y="412955"/>
            <a:ext cx="7019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Первичный выход на инвалидность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8208" y="4462637"/>
          <a:ext cx="8695994" cy="2395363"/>
        </p:xfrm>
        <a:graphic>
          <a:graphicData uri="http://schemas.openxmlformats.org/drawingml/2006/table">
            <a:tbl>
              <a:tblPr/>
              <a:tblGrid>
                <a:gridCol w="2173704"/>
                <a:gridCol w="2062755"/>
                <a:gridCol w="2285242"/>
                <a:gridCol w="2174293"/>
              </a:tblGrid>
              <a:tr h="453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Выход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 инвалидность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90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 10 тысяч прикреплённого населения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25,3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27,6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32,7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90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 10 тысяч трудоспособного населения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14,7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13,2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16,8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53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 10 тысяч работающего населения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11,9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13,5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83458" y="1474839"/>
          <a:ext cx="8534400" cy="291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6031" y="1335023"/>
            <a:ext cx="8481937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38225" y="352426"/>
            <a:ext cx="6534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Обращения граждан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8912" y="1362455"/>
          <a:ext cx="8447637" cy="5300992"/>
        </p:xfrm>
        <a:graphic>
          <a:graphicData uri="http://schemas.openxmlformats.org/drawingml/2006/table">
            <a:tbl>
              <a:tblPr/>
              <a:tblGrid>
                <a:gridCol w="2841654"/>
                <a:gridCol w="1894435"/>
                <a:gridCol w="1865439"/>
                <a:gridCol w="1846109"/>
              </a:tblGrid>
              <a:tr h="377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2015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158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обращений граждан на 100 тысяч населения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158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обращений граждан в абсолютных показателях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9776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 них поступили для рассмотрения из </a:t>
                      </a:r>
                      <a:r>
                        <a:rPr lang="ru-RU" sz="1600" b="1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ДЗиФ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ЯО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9776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жалоб граждан в абсолютных показателях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651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том числе обоснованных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6031" y="1335023"/>
            <a:ext cx="8481937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38225" y="352426"/>
            <a:ext cx="6534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Удовлетворённость населения медицинской помощью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8912" y="1362455"/>
          <a:ext cx="8447637" cy="5331309"/>
        </p:xfrm>
        <a:graphic>
          <a:graphicData uri="http://schemas.openxmlformats.org/drawingml/2006/table">
            <a:tbl>
              <a:tblPr/>
              <a:tblGrid>
                <a:gridCol w="2841654"/>
                <a:gridCol w="1894435"/>
                <a:gridCol w="1865439"/>
                <a:gridCol w="1846109"/>
              </a:tblGrid>
              <a:tr h="1070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2015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498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Данные СМО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Нет данных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498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Данные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анкетирования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1264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ЯО 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Нет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данных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90500" y="135254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00125" y="266701"/>
            <a:ext cx="6534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Финансово-хозяйственная деятельность.</a:t>
            </a:r>
          </a:p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Структура доходов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6432" y="1292772"/>
          <a:ext cx="8776593" cy="5123796"/>
        </p:xfrm>
        <a:graphic>
          <a:graphicData uri="http://schemas.openxmlformats.org/drawingml/2006/table">
            <a:tbl>
              <a:tblPr/>
              <a:tblGrid>
                <a:gridCol w="2193555"/>
                <a:gridCol w="1096777"/>
                <a:gridCol w="1096777"/>
                <a:gridCol w="1097371"/>
                <a:gridCol w="1097371"/>
                <a:gridCol w="1097371"/>
                <a:gridCol w="1097371"/>
              </a:tblGrid>
              <a:tr h="12122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Источник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доходов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доходов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доходов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Средства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235 992,0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92,3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231 307,3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89,3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259 651,2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84,8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755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Субсидии на 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госзадания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(ВМП, оказание психотерапевтической помощи)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4 601,7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1,8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7 814,3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3,0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11 091,4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Субсидии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 иные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цели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813,7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5 439,1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19 581,5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6,4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Средства от ПД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14 374,7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14 612,9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849,6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5,2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28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255 782,1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259 173,6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306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173,7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44520" marR="44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75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8127" y="1074263"/>
            <a:ext cx="8737969" cy="57837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95376" y="266701"/>
            <a:ext cx="6315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Финансово-хозяйственная деятельность. Расходование средств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61126" y="1937019"/>
          <a:ext cx="4378968" cy="3977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6111" y="1536970"/>
            <a:ext cx="2986391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ea typeface="Calibri"/>
                <a:cs typeface="Times New Roman"/>
              </a:rPr>
              <a:t>ОМС</a:t>
            </a:r>
            <a:endParaRPr lang="ru-RU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66945" y="1498060"/>
            <a:ext cx="2993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a typeface="Calibri"/>
                <a:cs typeface="Times New Roman"/>
              </a:rPr>
              <a:t>Субсидия на </a:t>
            </a:r>
            <a:r>
              <a:rPr lang="ru-RU" b="1" dirty="0" err="1" smtClean="0">
                <a:solidFill>
                  <a:srgbClr val="7030A0"/>
                </a:solidFill>
                <a:ea typeface="Calibri"/>
                <a:cs typeface="Times New Roman"/>
              </a:rPr>
              <a:t>госзадание</a:t>
            </a:r>
            <a:endParaRPr lang="ru-RU" b="1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b="1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4817806" y="1969526"/>
          <a:ext cx="3883742" cy="390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28600" y="1419224"/>
            <a:ext cx="87379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38226" y="266701"/>
            <a:ext cx="6524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Финансово-хозяйственная деятельность. Расходование средств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6226" y="1089498"/>
          <a:ext cx="8620125" cy="2602736"/>
        </p:xfrm>
        <a:graphic>
          <a:graphicData uri="http://schemas.openxmlformats.org/drawingml/2006/table">
            <a:tbl>
              <a:tblPr/>
              <a:tblGrid>
                <a:gridCol w="2154741"/>
                <a:gridCol w="1077370"/>
                <a:gridCol w="1077370"/>
                <a:gridCol w="1077370"/>
                <a:gridCol w="1077952"/>
                <a:gridCol w="1077370"/>
                <a:gridCol w="1077952"/>
              </a:tblGrid>
              <a:tr h="22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ОМС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расходов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расходов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расходов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20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Заработная плата с начислениями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168 750,4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72,5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170 763,3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72,5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162 257,7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72,2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1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Коммунальные расходы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6 362,4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8 103,2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7 891,5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1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Медикаменты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9 236,9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6 750,0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900,1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1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Медицинские изделия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25 128,3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10,8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26 047,5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047,1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1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Продукты питания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6 164,6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4 842,5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4 898,2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27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Оплата исследований в других учреждениях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4 931,6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4 947,6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4 264,9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1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Прочие расходы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12 143,4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13 967,2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13 492,9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66699" y="3714755"/>
          <a:ext cx="8629648" cy="3183420"/>
        </p:xfrm>
        <a:graphic>
          <a:graphicData uri="http://schemas.openxmlformats.org/drawingml/2006/table">
            <a:tbl>
              <a:tblPr/>
              <a:tblGrid>
                <a:gridCol w="2157122"/>
                <a:gridCol w="1078560"/>
                <a:gridCol w="1078560"/>
                <a:gridCol w="1078560"/>
                <a:gridCol w="1079143"/>
                <a:gridCol w="1078560"/>
                <a:gridCol w="1079143"/>
              </a:tblGrid>
              <a:tr h="295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Субсидия на </a:t>
                      </a:r>
                      <a:r>
                        <a:rPr lang="ru-RU" sz="1000" b="1" dirty="0" err="1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госзадание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расходов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расходов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расходов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46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Заработная плата с начислениями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1 951,0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44,2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697,9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62,9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5 297,7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63,7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Коммунальные расходы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69,1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1,6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257,0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377,9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Медикаменты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1 053,5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23,8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1826,8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24,5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1575,1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19,0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Медицинские изделия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1 238,4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28,0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473,4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6,3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751,4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9,0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Продукты питания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107,6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89,1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1,2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89,7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1,1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24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Оплата исследований в других учреждениях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2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Прочие расходы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127,9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221,4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2,7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95376" y="266701"/>
            <a:ext cx="6315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Финансово-хозяйственная деятельность. Расходование средств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50" y="1447063"/>
          <a:ext cx="8658225" cy="5282210"/>
        </p:xfrm>
        <a:graphic>
          <a:graphicData uri="http://schemas.openxmlformats.org/drawingml/2006/table">
            <a:tbl>
              <a:tblPr/>
              <a:tblGrid>
                <a:gridCol w="2164263"/>
                <a:gridCol w="1082132"/>
                <a:gridCol w="1082132"/>
                <a:gridCol w="1082132"/>
                <a:gridCol w="1082717"/>
                <a:gridCol w="1082132"/>
                <a:gridCol w="1082717"/>
              </a:tblGrid>
              <a:tr h="635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Предпринимательская деятельность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% в общей сумме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52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Заработная плата с начислениями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9 535,2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68,4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9 641,3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62,1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10 291,5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67,5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03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Коммунальные расходы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431,9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450,8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331,9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177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Медикаменты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 101,6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830,2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271,0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177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Медицинские изделия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355,1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2,6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564,3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3,6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243,7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177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Продукты питания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109,4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209,0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1,3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130,9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354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Проведение капитальных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ремонтов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671,9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354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Оплата исследований в других учреждениях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58,4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27,9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28,2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0,2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177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Прочие расходы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2 351,7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16,8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3 808,2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24,5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3 274,5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21,4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5463" y="1440671"/>
            <a:ext cx="8737969" cy="5170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86968" y="266701"/>
            <a:ext cx="6647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Финансово-хозяйственная деятельность. Кредиторская задолженность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2962" y="1455938"/>
          <a:ext cx="8700119" cy="5175681"/>
        </p:xfrm>
        <a:graphic>
          <a:graphicData uri="http://schemas.openxmlformats.org/drawingml/2006/table">
            <a:tbl>
              <a:tblPr/>
              <a:tblGrid>
                <a:gridCol w="1665335"/>
                <a:gridCol w="826079"/>
                <a:gridCol w="960763"/>
                <a:gridCol w="788551"/>
                <a:gridCol w="915445"/>
                <a:gridCol w="779488"/>
                <a:gridCol w="924508"/>
                <a:gridCol w="888253"/>
                <a:gridCol w="951697"/>
              </a:tblGrid>
              <a:tr h="60598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ДИНАМИКА КРЕДИТОРСКОЙ ЗАДОЛЖЕННОСТИ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01.01.2015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01.01.2016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01.01.2017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01.01.2018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8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Источник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образован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Источник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образован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Источник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образован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Источник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образован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5204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Кредиторская задолженность всего, в том числе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3 838,3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ОМС, ПД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2 149,6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ОМС, ПД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7 225,0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ОМС, ПД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3 404,7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ОМС, ПД, субсидии на ИЦ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5204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росроченная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кредиторская задолженность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1 090,0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субсидии на ИЦ</a:t>
                      </a:r>
                    </a:p>
                  </a:txBody>
                  <a:tcPr marL="43277" marR="43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95375" y="266701"/>
            <a:ext cx="6267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Анализ финансовых затрат на единицу объема медицинской помощи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7650" y="1391088"/>
          <a:ext cx="8753474" cy="5230796"/>
        </p:xfrm>
        <a:graphic>
          <a:graphicData uri="http://schemas.openxmlformats.org/drawingml/2006/table">
            <a:tbl>
              <a:tblPr/>
              <a:tblGrid>
                <a:gridCol w="2430657"/>
                <a:gridCol w="1213453"/>
                <a:gridCol w="1084339"/>
                <a:gridCol w="987370"/>
                <a:gridCol w="1138987"/>
                <a:gridCol w="1138987"/>
                <a:gridCol w="759681"/>
              </a:tblGrid>
              <a:tr h="3393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Наименование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00" marR="37300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2016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00" marR="37300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план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00" marR="37300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факт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00" marR="37300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  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00" marR="37300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факт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6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Финансовые затраты на 1 койко-день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600,00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593,00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99,7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2677,3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 478,00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93,0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584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Расходы на питание на 1 койко-день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132,00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131,00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99,2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132,00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124,26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94,2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6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Расходы на медикаменты на  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койко-день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570,00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568,00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99,7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556,00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529,00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95,2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36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Финансовые затраты на 1 пациенто-день в дневном стационаре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590,00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588,00 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99,7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521,00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496,30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95,3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846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Финансовые затраты на 1 посещение</a:t>
                      </a: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342,00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340,00 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99,4</a:t>
                      </a:r>
                      <a:endParaRPr lang="ru-RU" sz="16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733" marR="49733" marT="24866" marB="248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376,10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366,40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97,5</a:t>
                      </a:r>
                      <a:endParaRPr lang="ru-RU" sz="16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04875" y="266701"/>
            <a:ext cx="6619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Сумма заработанных средств в ОМС и сумма штрафных санкций от ТФОМС ЯО, СМО </a:t>
            </a:r>
          </a:p>
        </p:txBody>
      </p:sp>
      <p:sp>
        <p:nvSpPr>
          <p:cNvPr id="2232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6329" y="1447058"/>
          <a:ext cx="8771140" cy="5015885"/>
        </p:xfrm>
        <a:graphic>
          <a:graphicData uri="http://schemas.openxmlformats.org/drawingml/2006/table">
            <a:tbl>
              <a:tblPr/>
              <a:tblGrid>
                <a:gridCol w="3160189"/>
                <a:gridCol w="1870317"/>
                <a:gridCol w="1870317"/>
                <a:gridCol w="1870317"/>
              </a:tblGrid>
              <a:tr h="42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2015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979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Всего оплачено страховыми компаниями и ТФОМС в т.ч. по видам помощи: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234 855 553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229 361 635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259 405 080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8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-  круглосуточный стационар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104 510 721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88 880 209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110 773 716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8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-  дневной стационар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16 439 889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13 938 410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15 056 125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684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-  амбулаторно-поликлиническая помощь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113 904 943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126 543 016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133 575 239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684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Всего суммы штрафных санкций, в т.ч. по видам помощи: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464 210 – 0,2 %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347 471– 0,15 %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457 204 - 0,18%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8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-  круглосуточный стационар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375 294 – 0,35 %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204613 – 0,23 %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322 264 – 0,29%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8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-  дневной стационар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10 901 – 0,07 %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31 688 – 0,23 %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16 104 – 0,11%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684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-  амбулаторно-поликлиническая помощь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78 014 – 0,07 %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111 170 – 0,09 %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6" marR="39776" marT="20111" marB="201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118 836 – 0,09%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" marR="6704" marT="6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9075" y="1257300"/>
            <a:ext cx="8737969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0725" y="266701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7030A0"/>
                </a:solidFill>
              </a:rPr>
              <a:t>Квалификация медицинского персонала</a:t>
            </a:r>
            <a:endParaRPr kumimoji="1" lang="ru-RU" sz="2400" b="1" dirty="0" smtClean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6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6887" y="4534215"/>
          <a:ext cx="8695946" cy="2130434"/>
        </p:xfrm>
        <a:graphic>
          <a:graphicData uri="http://schemas.openxmlformats.org/drawingml/2006/table">
            <a:tbl>
              <a:tblPr/>
              <a:tblGrid>
                <a:gridCol w="1331081"/>
                <a:gridCol w="967788"/>
                <a:gridCol w="968533"/>
                <a:gridCol w="968533"/>
                <a:gridCol w="968533"/>
                <a:gridCol w="1745739"/>
                <a:gridCol w="1745739"/>
              </a:tblGrid>
              <a:tr h="3307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Категория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Врачи, чел.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Средний медицинский персонал, чел.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61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Высшая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6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Первая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94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29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Вторая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73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без категории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57176" y="1314450"/>
          <a:ext cx="4276724" cy="3038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629150" y="1314449"/>
          <a:ext cx="4248149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38432" y="1264366"/>
            <a:ext cx="8737969" cy="5062924"/>
          </a:xfrm>
          <a:prstGeom prst="rect">
            <a:avLst/>
          </a:prstGeom>
          <a:solidFill>
            <a:schemeClr val="lt1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52500" y="266701"/>
            <a:ext cx="6524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Укрепление материально-технической базы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1025" y="1428750"/>
            <a:ext cx="2088000" cy="522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1304" y="1998406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Ремонты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787 185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304" y="2645800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Оборудование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342 274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2059" y="3311015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Мебель 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97 060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5300" y="3941814"/>
            <a:ext cx="2232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Мягкий инвентарь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488 930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355" y="4583984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Охрана труда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916 720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955" y="5240286"/>
            <a:ext cx="2268000" cy="900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Противопожарные мероприятия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626 139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86174" y="1428750"/>
            <a:ext cx="2088000" cy="522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96314" y="2000251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Ремонты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332 751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07375" y="2645798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Оборудование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4 801 549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16286" y="3303024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Мебель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62 791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57293" y="3948575"/>
            <a:ext cx="2232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Мягкий инвентарь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32 470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65755" y="4603648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Охрана труда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577 460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41930" y="5271012"/>
            <a:ext cx="2268000" cy="900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Противопожарные мероприятия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105 344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62110" y="1417996"/>
            <a:ext cx="2088000" cy="522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51357" y="1997177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Ремонты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1 150 626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71328" y="2635352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Оборудование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705 934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91913" y="3290120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Мебель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326 940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flipH="1">
            <a:off x="6552276" y="3925528"/>
            <a:ext cx="2232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Мягкий инвентарь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17 800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650908" y="4581217"/>
            <a:ext cx="2088000" cy="576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Охрана труда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366 919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42752" y="5231683"/>
            <a:ext cx="2268000" cy="900000"/>
          </a:xfrm>
          <a:prstGeom prst="roundRect">
            <a:avLst/>
          </a:prstGeom>
          <a:solidFill>
            <a:srgbClr val="B9D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Противопожарные мероприятия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1 169 943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09676" y="266701"/>
            <a:ext cx="6200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Заработная плата медицинского персонала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0502" y="1457324"/>
          <a:ext cx="8829213" cy="5058885"/>
        </p:xfrm>
        <a:graphic>
          <a:graphicData uri="http://schemas.openxmlformats.org/drawingml/2006/table">
            <a:tbl>
              <a:tblPr/>
              <a:tblGrid>
                <a:gridCol w="1194430"/>
                <a:gridCol w="855787"/>
                <a:gridCol w="709540"/>
                <a:gridCol w="788502"/>
                <a:gridCol w="788502"/>
                <a:gridCol w="787945"/>
                <a:gridCol w="1024828"/>
                <a:gridCol w="1024828"/>
                <a:gridCol w="866906"/>
                <a:gridCol w="787945"/>
              </a:tblGrid>
              <a:tr h="10115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Показатели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Врачи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Средний медицинский персонал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Младший медицинский персонал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План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2018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План </a:t>
                      </a:r>
                      <a:endParaRPr lang="ru-RU" sz="1400" b="1" kern="1200" dirty="0" smtClean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2018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План 2018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072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Arial"/>
                        </a:rPr>
                        <a:t>Средняя заработная плата 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34301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36519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52044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19 795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20702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28484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12 684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15726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28102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46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Arial"/>
                        </a:rPr>
                        <a:t>Средняя заработная плата по «Дорожной карте» 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40 827 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44034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57445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22 076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23810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28722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18 034 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19451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28722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73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Arial"/>
                        </a:rPr>
                        <a:t>%</a:t>
                      </a:r>
                      <a:r>
                        <a:rPr lang="ru-RU" sz="1400" b="1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Arial"/>
                        </a:rPr>
                        <a:t>исполнения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84%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91%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90% </a:t>
                      </a:r>
                      <a:endParaRPr lang="ru-RU" sz="1400" b="1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Arial"/>
                        </a:rPr>
                        <a:t>70%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873" marR="57873" marT="28937" marB="289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33500" y="266701"/>
            <a:ext cx="5838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Динамика уровня средней </a:t>
            </a:r>
          </a:p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заработной платы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6701" y="1485899"/>
          <a:ext cx="8744135" cy="4676775"/>
        </p:xfrm>
        <a:graphic>
          <a:graphicData uri="http://schemas.openxmlformats.org/drawingml/2006/table">
            <a:tbl>
              <a:tblPr/>
              <a:tblGrid>
                <a:gridCol w="2497987"/>
                <a:gridCol w="1380279"/>
                <a:gridCol w="1630433"/>
                <a:gridCol w="1631023"/>
                <a:gridCol w="1604413"/>
              </a:tblGrid>
              <a:tr h="935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Категория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План 2018 года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3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Врачи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31 162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34301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36 519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52044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3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Средний медицинский персонал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18 347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20051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20 702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28484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3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Младший медицинский персонал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12 111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550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15 726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28102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3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Прочий персонал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15995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16640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15606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12030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2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33500" y="266701"/>
            <a:ext cx="5838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Динамика уровня средней </a:t>
            </a:r>
          </a:p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заработной платы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81782" y="1609724"/>
          <a:ext cx="8259096" cy="4338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7"/>
            <a:ext cx="8737969" cy="5417329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12067" y="404353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Информатизация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9703" y="1848465"/>
            <a:ext cx="755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2284" y="1524000"/>
            <a:ext cx="84262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rgbClr val="7030A0"/>
                </a:solidFill>
              </a:rPr>
              <a:t>Сегодня информатизация в ЛПУ - это: </a:t>
            </a:r>
          </a:p>
          <a:p>
            <a:pPr lvl="0" algn="just"/>
            <a:endParaRPr lang="ru-RU" b="1" dirty="0" smtClean="0">
              <a:solidFill>
                <a:srgbClr val="7030A0"/>
              </a:solidFill>
            </a:endParaRPr>
          </a:p>
          <a:p>
            <a:pPr lvl="0" algn="just"/>
            <a:r>
              <a:rPr lang="ru-RU" b="1" dirty="0" smtClean="0">
                <a:solidFill>
                  <a:srgbClr val="7030A0"/>
                </a:solidFill>
              </a:rPr>
              <a:t>  - использование возможностей современных информационных технологий для повышения качества медицинской помощи;</a:t>
            </a:r>
          </a:p>
          <a:p>
            <a:pPr lvl="0" algn="just"/>
            <a:endParaRPr lang="ru-RU" b="1" dirty="0" smtClean="0">
              <a:solidFill>
                <a:srgbClr val="7030A0"/>
              </a:solidFill>
            </a:endParaRPr>
          </a:p>
          <a:p>
            <a:pPr lvl="0" algn="just"/>
            <a:r>
              <a:rPr lang="ru-RU" b="1" dirty="0" smtClean="0">
                <a:solidFill>
                  <a:srgbClr val="7030A0"/>
                </a:solidFill>
              </a:rPr>
              <a:t>  - обеспечение руководителей и специалистов всех уровней информационно-технической и аппаратной поддержкой для оптимизации лечебно-диагностического процесса;</a:t>
            </a:r>
          </a:p>
          <a:p>
            <a:pPr lvl="0" algn="just"/>
            <a:endParaRPr lang="ru-RU" b="1" dirty="0" smtClean="0">
              <a:solidFill>
                <a:srgbClr val="7030A0"/>
              </a:solidFill>
            </a:endParaRPr>
          </a:p>
          <a:p>
            <a:pPr lvl="0" algn="just"/>
            <a:r>
              <a:rPr lang="ru-RU" b="1" dirty="0" smtClean="0">
                <a:solidFill>
                  <a:srgbClr val="7030A0"/>
                </a:solidFill>
              </a:rPr>
              <a:t>  - обеспечение руководителей и специалистов всех уровней программным и аппаратным инструментарием для автоматизированной обработки информации;</a:t>
            </a:r>
          </a:p>
          <a:p>
            <a:pPr lvl="0" algn="just"/>
            <a:endParaRPr lang="ru-RU" b="1" dirty="0" smtClean="0">
              <a:solidFill>
                <a:srgbClr val="7030A0"/>
              </a:solidFill>
            </a:endParaRPr>
          </a:p>
          <a:p>
            <a:pPr lvl="0" algn="just"/>
            <a:r>
              <a:rPr lang="ru-RU" b="1" dirty="0" smtClean="0">
                <a:solidFill>
                  <a:srgbClr val="7030A0"/>
                </a:solidFill>
              </a:rPr>
              <a:t>  - формирование концепции единой медицинской информационной системы, сопряженной с лечебно-диагностическим оборудованием и и сегментом финансово-хозяйственной деятельности больницы.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2890" y="275303"/>
            <a:ext cx="6371303" cy="835742"/>
          </a:xfr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marL="446088" indent="-446088" algn="ctr" defTabSz="95726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     Внедрение современных информационных систем</a:t>
            </a:r>
          </a:p>
        </p:txBody>
      </p:sp>
      <p:pic>
        <p:nvPicPr>
          <p:cNvPr id="4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1"/>
            <a:ext cx="628864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7175" y="1409697"/>
            <a:ext cx="8737969" cy="5417329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862" y="1544715"/>
            <a:ext cx="85403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 algn="just" eaLnBrk="0" hangingPunct="0">
              <a:buFontTx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Поставлено  47 единиц компьютерной техники;</a:t>
            </a:r>
          </a:p>
          <a:p>
            <a:pPr indent="268288" algn="just" eaLnBrk="0" hangingPunct="0">
              <a:buFontTx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Модернизированы и расширены защищенные локальные вычислительные сети медицинских учреждений, установлено активное сетевое оборудование;</a:t>
            </a:r>
          </a:p>
          <a:p>
            <a:pPr indent="268288" algn="just" eaLnBrk="0" hangingPunct="0">
              <a:buFontTx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Организованы дополнительные точки подключения для надежной работы сети передачи данных;</a:t>
            </a:r>
          </a:p>
          <a:p>
            <a:pPr indent="268288" algn="just" eaLnBrk="0" hangingPunct="0">
              <a:buFontTx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Проведены мероприятия по защите информационных систем персональных данных;</a:t>
            </a:r>
          </a:p>
          <a:p>
            <a:pPr indent="268288" algn="just" eaLnBrk="0" hangingPunct="0">
              <a:buFontTx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Проведено обучение персонала по работе с системой ЕГИСЗ, ведению электронной медицинской карты;</a:t>
            </a:r>
          </a:p>
          <a:p>
            <a:pPr indent="268288" algn="just" eaLnBrk="0" hangingPunct="0">
              <a:buFontTx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С 2017 года на регулярной основе осуществляются отложенные </a:t>
            </a:r>
            <a:r>
              <a:rPr lang="ru-RU" b="1" dirty="0" err="1" smtClean="0">
                <a:solidFill>
                  <a:srgbClr val="7030A0"/>
                </a:solidFill>
              </a:rPr>
              <a:t>телемедицинские</a:t>
            </a:r>
            <a:r>
              <a:rPr lang="ru-RU" b="1" dirty="0" smtClean="0">
                <a:solidFill>
                  <a:srgbClr val="7030A0"/>
                </a:solidFill>
              </a:rPr>
              <a:t> консультации у внештатных специалистов </a:t>
            </a:r>
            <a:r>
              <a:rPr lang="ru-RU" b="1" dirty="0" err="1" smtClean="0">
                <a:solidFill>
                  <a:srgbClr val="7030A0"/>
                </a:solidFill>
              </a:rPr>
              <a:t>ДЗиФ</a:t>
            </a:r>
            <a:r>
              <a:rPr lang="ru-RU" b="1" dirty="0" smtClean="0">
                <a:solidFill>
                  <a:srgbClr val="7030A0"/>
                </a:solidFill>
              </a:rPr>
              <a:t> ЯО через Региональный портал </a:t>
            </a:r>
            <a:r>
              <a:rPr lang="en-US" b="1" dirty="0" err="1" smtClean="0">
                <a:solidFill>
                  <a:srgbClr val="7030A0"/>
                </a:solidFill>
              </a:rPr>
              <a:t>telemed</a:t>
            </a:r>
            <a:r>
              <a:rPr lang="ru-RU" b="1" dirty="0" smtClean="0">
                <a:solidFill>
                  <a:srgbClr val="7030A0"/>
                </a:solidFill>
              </a:rPr>
              <a:t>76.</a:t>
            </a:r>
            <a:r>
              <a:rPr lang="en-US" b="1" dirty="0" err="1" smtClean="0">
                <a:solidFill>
                  <a:srgbClr val="7030A0"/>
                </a:solidFill>
              </a:rPr>
              <a:t>zdrav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en-US" b="1" dirty="0" err="1" smtClean="0">
                <a:solidFill>
                  <a:srgbClr val="7030A0"/>
                </a:solidFill>
              </a:rPr>
              <a:t>ru</a:t>
            </a:r>
            <a:r>
              <a:rPr lang="ru-RU" b="1" dirty="0" smtClean="0">
                <a:solidFill>
                  <a:srgbClr val="7030A0"/>
                </a:solidFill>
              </a:rPr>
              <a:t>;</a:t>
            </a:r>
          </a:p>
          <a:p>
            <a:pPr lvl="0" indent="268288" algn="just" eaLnBrk="0" hangingPunct="0">
              <a:buFontTx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Введена в действие система ЛЛО – региональный сервис оформления льготных рецептов (на платформе 1С, доступ через браузер).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90725" y="266701"/>
            <a:ext cx="463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Предварительная запись на прием к врачу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967" y="4120934"/>
          <a:ext cx="8673479" cy="2305860"/>
        </p:xfrm>
        <a:graphic>
          <a:graphicData uri="http://schemas.openxmlformats.org/drawingml/2006/table">
            <a:tbl>
              <a:tblPr/>
              <a:tblGrid>
                <a:gridCol w="1676387"/>
                <a:gridCol w="1166182"/>
                <a:gridCol w="1166182"/>
                <a:gridCol w="1166182"/>
                <a:gridCol w="1166182"/>
                <a:gridCol w="1166182"/>
                <a:gridCol w="1166182"/>
              </a:tblGrid>
              <a:tr h="628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2012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2014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2015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63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Регистратура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2238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11324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16015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21402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27975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26224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28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medinfo-yar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180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2593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3054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2656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10111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12728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28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Инфомат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350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529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28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ЕПГУ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266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28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Колл-центр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ru-RU" sz="18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1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67800" y="1562100"/>
          <a:ext cx="8391065" cy="245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81848" y="479765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РС ЕГИСЗ ЯО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128" y="1474837"/>
            <a:ext cx="85638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rgbClr val="7030A0"/>
                </a:solidFill>
              </a:rPr>
              <a:t>В настоящее время </a:t>
            </a:r>
          </a:p>
          <a:p>
            <a:pPr lvl="0" algn="just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 во всех подразделениях ГБУЗ ЯО КБ 1 организованы точки доступа к защищенным каналам связи для связи с ЦОД РС ЕГИСЗ;</a:t>
            </a:r>
          </a:p>
          <a:p>
            <a:pPr lvl="0" algn="just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 проведены и подключены к ЕГИСЗ новые сегменты ЛВС по подразделениям;</a:t>
            </a:r>
          </a:p>
          <a:p>
            <a:pPr lvl="0" algn="just"/>
            <a:r>
              <a:rPr lang="ru-RU" dirty="0" smtClean="0">
                <a:solidFill>
                  <a:srgbClr val="7030A0"/>
                </a:solidFill>
              </a:rPr>
              <a:t>- организован обмен (выгрузка) в РС ЕГИСЗ медицинской документации из локальных МИС (ТАП, лабораторные направления, эпикризы стационара);</a:t>
            </a:r>
          </a:p>
          <a:p>
            <a:pPr lvl="0" algn="just"/>
            <a:r>
              <a:rPr lang="ru-RU" dirty="0" smtClean="0">
                <a:solidFill>
                  <a:srgbClr val="7030A0"/>
                </a:solidFill>
              </a:rPr>
              <a:t>продолжается постепенное внедрение РС ЕГИСЗ ЯО в части модуля «Клинические сервисы» – региональной медицинской информационной системы ведения электронной истории болезни (ИЭМК пациента);</a:t>
            </a:r>
          </a:p>
          <a:p>
            <a:pPr lvl="0" algn="just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 в поликлинике установлено и настроено для работы с ЕГИСЗ компьютерное оборудование;</a:t>
            </a:r>
          </a:p>
          <a:p>
            <a:pPr lvl="0" algn="just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 продолжается ознакомление (обучение) административного и медицинского персонала работе с системой; </a:t>
            </a:r>
          </a:p>
          <a:p>
            <a:pPr lvl="0" algn="just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 ведётся взаимодействие с ГБУ ЯО «Электронный регион» на предмет улучшения разработчиками эргономики, клинических сервисов, соответствия нормативной документации, добавления недостающего функционала.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27678" y="1488355"/>
            <a:ext cx="8737969" cy="53666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81847" y="444255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Работа официального сайта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5209" y="4502240"/>
          <a:ext cx="8637973" cy="2208276"/>
        </p:xfrm>
        <a:graphic>
          <a:graphicData uri="http://schemas.openxmlformats.org/drawingml/2006/table">
            <a:tbl>
              <a:tblPr/>
              <a:tblGrid>
                <a:gridCol w="4227093"/>
                <a:gridCol w="882176"/>
                <a:gridCol w="882176"/>
                <a:gridCol w="882176"/>
                <a:gridCol w="882176"/>
                <a:gridCol w="882176"/>
              </a:tblGrid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Посетители сайта</a:t>
                      </a:r>
                      <a:endParaRPr lang="ru-RU" sz="1400" b="1" dirty="0" smtClean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2013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2014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2015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13150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24312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39010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37777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39827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38,6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32,4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31,6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34,6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26,7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Ж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61,4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67,6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68,4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65,4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73,3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до 18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916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1680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3064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2367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1114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18-24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2485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5991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10118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9928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8782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25-34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3593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7262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11224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10207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10711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35-44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1139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2810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3804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2992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5368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старше 45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962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2515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3178</a:t>
                      </a:r>
                      <a:endParaRPr lang="ru-RU" sz="14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4871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8060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1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24465" y="1600508"/>
          <a:ext cx="8524567" cy="286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82206" y="1438274"/>
            <a:ext cx="8737969" cy="5062924"/>
          </a:xfrm>
          <a:prstGeom prst="rect">
            <a:avLst/>
          </a:prstGeom>
          <a:gradFill>
            <a:gsLst>
              <a:gs pos="0">
                <a:srgbClr val="CDE7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73394" y="266701"/>
            <a:ext cx="6513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Приоритетные направления деятельности медицинской организации в 2018 году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5208" y="1430692"/>
          <a:ext cx="8747372" cy="5047488"/>
        </p:xfrm>
        <a:graphic>
          <a:graphicData uri="http://schemas.openxmlformats.org/drawingml/2006/table">
            <a:tbl>
              <a:tblPr/>
              <a:tblGrid>
                <a:gridCol w="8747372"/>
              </a:tblGrid>
              <a:tr h="49911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Улучшение качества медицинской помощи населению на основе повышения эффективности деятельности подразделений и медицинского персонала.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Совершенствование медицинской помощи в рамках внедрения высоких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технологий,</a:t>
                      </a: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укрепление материально-технической базы.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Выполнение плановых объемов медицинской помощи  Программы государственных гарантий.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Развитие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стационарозамещающих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технологий.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Увеличение доходов от платных услуг.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Развитие единого информационного пространства.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Привлечение и профессиональное развитие персонала.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Развитие системы оценки и мотивации персонала с учетом показателей эффективности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Выполнение 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целевых показателей заработной платы, установленных Дорожной картой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Проведение капитального ремонта  основного корпуса.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35114" y="417620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Дисциплинарная практика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7175" y="1397000"/>
          <a:ext cx="8696324" cy="5203201"/>
        </p:xfrm>
        <a:graphic>
          <a:graphicData uri="http://schemas.openxmlformats.org/drawingml/2006/table">
            <a:tbl>
              <a:tblPr/>
              <a:tblGrid>
                <a:gridCol w="2250934"/>
                <a:gridCol w="1178131"/>
                <a:gridCol w="1322471"/>
                <a:gridCol w="1322471"/>
                <a:gridCol w="1322471"/>
                <a:gridCol w="1299846"/>
              </a:tblGrid>
              <a:tr h="3541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Применено поощрений и дисциплинарных взысканий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Отчетные периоды времени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E1F1FF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2013 год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2014 год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8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Применено поощрений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50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40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43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57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53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960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Применено дисциплинарных взысканий, в том числе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200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 за нарушения и ошибки,  допущенные в профессиональной деятельности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440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- за нарушения трудовой дисциплины,  не связанные с профессиональной деятельностью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3847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90725" y="266701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2189" y="2249680"/>
            <a:ext cx="8178311" cy="2571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hangingPunct="0"/>
            <a:endParaRPr lang="ru-RU" sz="3200" b="1" dirty="0" smtClean="0">
              <a:solidFill>
                <a:schemeClr val="bg1"/>
              </a:solidFill>
              <a:latin typeface="Helios"/>
            </a:endParaRPr>
          </a:p>
          <a:p>
            <a:pPr algn="ctr" hangingPunct="0"/>
            <a:r>
              <a:rPr lang="ru-RU" sz="6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СПАСИБО ЗА ВНИМАНИЕ!</a:t>
            </a:r>
            <a:endParaRPr lang="ru-RU" sz="6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7175" y="1409697"/>
            <a:ext cx="8737969" cy="5417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76081" y="464784"/>
            <a:ext cx="463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Прикреплённое население</a:t>
            </a:r>
            <a:endParaRPr kumimoji="1" lang="ru-RU" sz="2400" b="1" dirty="0" smtClean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4736" y="1665733"/>
          <a:ext cx="7138218" cy="1549416"/>
        </p:xfrm>
        <a:graphic>
          <a:graphicData uri="http://schemas.openxmlformats.org/drawingml/2006/table">
            <a:tbl>
              <a:tblPr/>
              <a:tblGrid>
                <a:gridCol w="2801751"/>
                <a:gridCol w="1517891"/>
                <a:gridCol w="1373087"/>
                <a:gridCol w="1445489"/>
              </a:tblGrid>
              <a:tr h="387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87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Поликлиника № 1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26 254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26 727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26 419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87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Поликлиника № 4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25 055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24 395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24 581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87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51 309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51 122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51 000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E1F1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865239" y="3490451"/>
          <a:ext cx="7216877" cy="281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0214" y="148856"/>
            <a:ext cx="7655442" cy="127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eaLnBrk="0" hangingPunct="0"/>
            <a:endParaRPr kumimoji="1"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8" descr="гер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224" y="0"/>
            <a:ext cx="732864" cy="11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7175" y="1409699"/>
            <a:ext cx="8737969" cy="50629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  <a:p>
            <a:pPr indent="450850">
              <a:buClr>
                <a:srgbClr val="C00000"/>
              </a:buClr>
              <a:buSzPct val="150000"/>
            </a:pPr>
            <a:endParaRPr lang="ru-RU" sz="1900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M:\АСУ\Логотипы\k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333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43000" y="419101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Прикреплённое население в 2017 году</a:t>
            </a:r>
          </a:p>
        </p:txBody>
      </p:sp>
      <p:pic>
        <p:nvPicPr>
          <p:cNvPr id="9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819" y="1419841"/>
            <a:ext cx="8790585" cy="52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476624" y="1800224"/>
            <a:ext cx="1838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ВСЕГО: 51 000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34075" y="2200275"/>
            <a:ext cx="2371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Мужского – 21 401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05499" y="3244334"/>
            <a:ext cx="2657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Работающего:</a:t>
            </a:r>
          </a:p>
          <a:p>
            <a:pPr algn="ctr"/>
            <a:r>
              <a:rPr lang="ru-RU" b="1" dirty="0" smtClean="0"/>
              <a:t>35 356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1975" y="5133975"/>
            <a:ext cx="2990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Неработающие – 15 644 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00725" y="5073134"/>
            <a:ext cx="3009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Инвалиды – 3 351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66925" y="5972173"/>
            <a:ext cx="5848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err="1" smtClean="0"/>
              <a:t>Необратившиеся</a:t>
            </a:r>
            <a:r>
              <a:rPr lang="ru-RU" altLang="ru-RU" b="1" dirty="0" smtClean="0"/>
              <a:t> в течение года – 3687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6299" y="2190750"/>
            <a:ext cx="2295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Женского – 29 599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90900" y="3244333"/>
            <a:ext cx="23050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Застрахованного</a:t>
            </a:r>
          </a:p>
          <a:p>
            <a:pPr algn="ctr"/>
            <a:r>
              <a:rPr lang="ru-RU" b="1" dirty="0" smtClean="0"/>
              <a:t>50 920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6750" y="3276600"/>
            <a:ext cx="2476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Трудоспособного:</a:t>
            </a:r>
          </a:p>
          <a:p>
            <a:pPr algn="ctr"/>
            <a:r>
              <a:rPr lang="ru-RU" b="1" dirty="0" smtClean="0"/>
              <a:t>36 965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EDRF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муц-лис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нутренние страницы 2">
  <a:themeElements>
    <a:clrScheme name="MEDRF">
      <a:dk1>
        <a:srgbClr val="000000"/>
      </a:dk1>
      <a:lt1>
        <a:srgbClr val="FFFFFF"/>
      </a:lt1>
      <a:dk2>
        <a:srgbClr val="0065BD"/>
      </a:dk2>
      <a:lt2>
        <a:srgbClr val="FFFFFF"/>
      </a:lt2>
      <a:accent1>
        <a:srgbClr val="D8D8D8"/>
      </a:accent1>
      <a:accent2>
        <a:srgbClr val="0065BD"/>
      </a:accent2>
      <a:accent3>
        <a:srgbClr val="00A1DE"/>
      </a:accent3>
      <a:accent4>
        <a:srgbClr val="009B48"/>
      </a:accent4>
      <a:accent5>
        <a:srgbClr val="FED100"/>
      </a:accent5>
      <a:accent6>
        <a:srgbClr val="D52B1E"/>
      </a:accent6>
      <a:hlink>
        <a:srgbClr val="0065BD"/>
      </a:hlink>
      <a:folHlink>
        <a:srgbClr val="D52B1E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5509</Words>
  <Application>Microsoft Office PowerPoint</Application>
  <PresentationFormat>Экран (4:3)</PresentationFormat>
  <Paragraphs>3654</Paragraphs>
  <Slides>71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5" baseType="lpstr">
      <vt:lpstr>Presentation_MEDRF</vt:lpstr>
      <vt:lpstr>Шмуц-лист</vt:lpstr>
      <vt:lpstr>1_Внутренние страницы 2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     Внедрение современных информационных систем</vt:lpstr>
      <vt:lpstr>Слайд 66</vt:lpstr>
      <vt:lpstr>Слайд 67</vt:lpstr>
      <vt:lpstr>Слайд 68</vt:lpstr>
      <vt:lpstr>Слайд 69</vt:lpstr>
      <vt:lpstr>Слайд 70</vt:lpstr>
      <vt:lpstr>Слайд 71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24</cp:revision>
  <dcterms:created xsi:type="dcterms:W3CDTF">2013-04-19T08:22:21Z</dcterms:created>
  <dcterms:modified xsi:type="dcterms:W3CDTF">2018-02-26T13:05:36Z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