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100"/>
  </p:notesMasterIdLst>
  <p:sldIdLst>
    <p:sldId id="414"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83" r:id="rId21"/>
    <p:sldId id="277" r:id="rId22"/>
    <p:sldId id="278" r:id="rId23"/>
    <p:sldId id="280" r:id="rId24"/>
    <p:sldId id="281" r:id="rId25"/>
    <p:sldId id="282" r:id="rId26"/>
    <p:sldId id="284" r:id="rId27"/>
    <p:sldId id="285" r:id="rId28"/>
    <p:sldId id="415" r:id="rId29"/>
    <p:sldId id="356" r:id="rId30"/>
    <p:sldId id="286" r:id="rId31"/>
    <p:sldId id="291" r:id="rId32"/>
    <p:sldId id="340" r:id="rId33"/>
    <p:sldId id="293" r:id="rId34"/>
    <p:sldId id="295" r:id="rId35"/>
    <p:sldId id="296" r:id="rId36"/>
    <p:sldId id="355" r:id="rId37"/>
    <p:sldId id="301" r:id="rId38"/>
    <p:sldId id="302" r:id="rId39"/>
    <p:sldId id="303" r:id="rId40"/>
    <p:sldId id="304" r:id="rId41"/>
    <p:sldId id="306" r:id="rId42"/>
    <p:sldId id="357" r:id="rId43"/>
    <p:sldId id="358" r:id="rId44"/>
    <p:sldId id="359" r:id="rId45"/>
    <p:sldId id="360" r:id="rId46"/>
    <p:sldId id="361" r:id="rId47"/>
    <p:sldId id="362" r:id="rId48"/>
    <p:sldId id="363" r:id="rId49"/>
    <p:sldId id="364" r:id="rId50"/>
    <p:sldId id="365" r:id="rId51"/>
    <p:sldId id="366" r:id="rId52"/>
    <p:sldId id="367" r:id="rId53"/>
    <p:sldId id="368" r:id="rId54"/>
    <p:sldId id="369" r:id="rId55"/>
    <p:sldId id="397" r:id="rId56"/>
    <p:sldId id="370" r:id="rId57"/>
    <p:sldId id="374" r:id="rId58"/>
    <p:sldId id="375" r:id="rId59"/>
    <p:sldId id="399" r:id="rId60"/>
    <p:sldId id="376" r:id="rId61"/>
    <p:sldId id="372" r:id="rId62"/>
    <p:sldId id="309" r:id="rId63"/>
    <p:sldId id="310" r:id="rId64"/>
    <p:sldId id="336" r:id="rId65"/>
    <p:sldId id="337" r:id="rId66"/>
    <p:sldId id="345" r:id="rId67"/>
    <p:sldId id="346" r:id="rId68"/>
    <p:sldId id="333" r:id="rId69"/>
    <p:sldId id="412" r:id="rId70"/>
    <p:sldId id="381" r:id="rId71"/>
    <p:sldId id="382" r:id="rId72"/>
    <p:sldId id="383" r:id="rId73"/>
    <p:sldId id="384" r:id="rId74"/>
    <p:sldId id="385" r:id="rId75"/>
    <p:sldId id="387" r:id="rId76"/>
    <p:sldId id="386" r:id="rId77"/>
    <p:sldId id="401" r:id="rId78"/>
    <p:sldId id="388" r:id="rId79"/>
    <p:sldId id="404" r:id="rId80"/>
    <p:sldId id="402" r:id="rId81"/>
    <p:sldId id="403" r:id="rId82"/>
    <p:sldId id="405" r:id="rId83"/>
    <p:sldId id="406" r:id="rId84"/>
    <p:sldId id="379" r:id="rId85"/>
    <p:sldId id="380" r:id="rId86"/>
    <p:sldId id="389" r:id="rId87"/>
    <p:sldId id="409" r:id="rId88"/>
    <p:sldId id="411" r:id="rId89"/>
    <p:sldId id="348" r:id="rId90"/>
    <p:sldId id="407" r:id="rId91"/>
    <p:sldId id="349" r:id="rId92"/>
    <p:sldId id="350" r:id="rId93"/>
    <p:sldId id="408" r:id="rId94"/>
    <p:sldId id="390" r:id="rId95"/>
    <p:sldId id="353" r:id="rId96"/>
    <p:sldId id="410" r:id="rId97"/>
    <p:sldId id="413" r:id="rId98"/>
    <p:sldId id="334" r:id="rId9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C4C1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9" d="100"/>
          <a:sy n="59" d="100"/>
        </p:scale>
        <p:origin x="-1668" y="-28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DDB7D7-2A4A-43E4-B6B8-9C3DB223D106}" type="datetimeFigureOut">
              <a:rPr lang="ru-RU" smtClean="0"/>
              <a:t>01.09.2025</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E1EC30-A6A7-42F9-8C45-84E3890766B3}" type="slidenum">
              <a:rPr lang="ru-RU" smtClean="0"/>
              <a:t>‹#›</a:t>
            </a:fld>
            <a:endParaRPr lang="ru-RU"/>
          </a:p>
        </p:txBody>
      </p:sp>
    </p:spTree>
    <p:extLst>
      <p:ext uri="{BB962C8B-B14F-4D97-AF65-F5344CB8AC3E}">
        <p14:creationId xmlns:p14="http://schemas.microsoft.com/office/powerpoint/2010/main" val="3643541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773273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E99B9A12-B951-47E8-8D25-69FC4800FEBB}" type="datetimeFigureOut">
              <a:rPr lang="ru-RU" smtClean="0"/>
              <a:t>01.09.2025</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29" name="Номер слайда 28"/>
          <p:cNvSpPr>
            <a:spLocks noGrp="1"/>
          </p:cNvSpPr>
          <p:nvPr>
            <p:ph type="sldNum" sz="quarter" idx="12"/>
          </p:nvPr>
        </p:nvSpPr>
        <p:spPr/>
        <p:txBody>
          <a:bodyPr/>
          <a:lstStyle/>
          <a:p>
            <a:fld id="{C3828C4B-243F-4DD6-B4D4-0A0EA359793B}" type="slidenum">
              <a:rPr lang="ru-RU" smtClean="0"/>
              <a:t>‹#›</a:t>
            </a:fld>
            <a:endParaRPr lang="ru-RU"/>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E99B9A12-B951-47E8-8D25-69FC4800FEBB}" type="datetimeFigureOut">
              <a:rPr lang="ru-RU" smtClean="0"/>
              <a:t>01.09.2025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3828C4B-243F-4DD6-B4D4-0A0EA359793B}"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E99B9A12-B951-47E8-8D25-69FC4800FEBB}" type="datetimeFigureOut">
              <a:rPr lang="ru-RU" smtClean="0"/>
              <a:t>01.09.2025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3828C4B-243F-4DD6-B4D4-0A0EA359793B}"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E99B9A12-B951-47E8-8D25-69FC4800FEBB}" type="datetimeFigureOut">
              <a:rPr lang="ru-RU" smtClean="0"/>
              <a:t>01.09.2025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3828C4B-243F-4DD6-B4D4-0A0EA359793B}"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E99B9A12-B951-47E8-8D25-69FC4800FEBB}" type="datetimeFigureOut">
              <a:rPr lang="ru-RU" smtClean="0"/>
              <a:t>01.09.2025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7924800" y="6416675"/>
            <a:ext cx="762000" cy="365125"/>
          </a:xfrm>
        </p:spPr>
        <p:txBody>
          <a:bodyPr/>
          <a:lstStyle/>
          <a:p>
            <a:fld id="{C3828C4B-243F-4DD6-B4D4-0A0EA359793B}"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E99B9A12-B951-47E8-8D25-69FC4800FEBB}" type="datetimeFigureOut">
              <a:rPr lang="ru-RU" smtClean="0"/>
              <a:t>01.09.2025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3828C4B-243F-4DD6-B4D4-0A0EA359793B}"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E99B9A12-B951-47E8-8D25-69FC4800FEBB}" type="datetimeFigureOut">
              <a:rPr lang="ru-RU" smtClean="0"/>
              <a:t>01.09.2025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3828C4B-243F-4DD6-B4D4-0A0EA359793B}"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E99B9A12-B951-47E8-8D25-69FC4800FEBB}" type="datetimeFigureOut">
              <a:rPr lang="ru-RU" smtClean="0"/>
              <a:t>01.09.2025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3828C4B-243F-4DD6-B4D4-0A0EA359793B}"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99B9A12-B951-47E8-8D25-69FC4800FEBB}" type="datetimeFigureOut">
              <a:rPr lang="ru-RU" smtClean="0"/>
              <a:t>01.09.2025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3828C4B-243F-4DD6-B4D4-0A0EA359793B}"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E99B9A12-B951-47E8-8D25-69FC4800FEBB}" type="datetimeFigureOut">
              <a:rPr lang="ru-RU" smtClean="0"/>
              <a:t>01.09.2025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3828C4B-243F-4DD6-B4D4-0A0EA359793B}"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E99B9A12-B951-47E8-8D25-69FC4800FEBB}" type="datetimeFigureOut">
              <a:rPr lang="ru-RU" smtClean="0"/>
              <a:t>01.09.2025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3828C4B-243F-4DD6-B4D4-0A0EA359793B}"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E99B9A12-B951-47E8-8D25-69FC4800FEBB}" type="datetimeFigureOut">
              <a:rPr lang="ru-RU" smtClean="0"/>
              <a:t>01.09.2025</a:t>
            </a:fld>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C3828C4B-243F-4DD6-B4D4-0A0EA359793B}"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4.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0.png"/><Relationship Id="rId5" Type="http://schemas.microsoft.com/office/2007/relationships/hdphoto" Target="../media/hdphoto3.wdp"/><Relationship Id="rId4" Type="http://schemas.openxmlformats.org/officeDocument/2006/relationships/image" Target="../media/image59.png"/></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3.png"/><Relationship Id="rId4" Type="http://schemas.microsoft.com/office/2007/relationships/hdphoto" Target="../media/hdphoto4.wdp"/></Relationships>
</file>

<file path=ppt/slides/_rels/slide8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8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8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8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8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422030" y="332656"/>
            <a:ext cx="8229600" cy="4104456"/>
          </a:xfrm>
        </p:spPr>
        <p:txBody>
          <a:bodyPr/>
          <a:lstStyle/>
          <a:p>
            <a:endParaRPr lang="ru-RU" dirty="0"/>
          </a:p>
        </p:txBody>
      </p:sp>
      <p:sp>
        <p:nvSpPr>
          <p:cNvPr id="5" name="Подзаголовок 4"/>
          <p:cNvSpPr>
            <a:spLocks noGrp="1"/>
          </p:cNvSpPr>
          <p:nvPr>
            <p:ph type="subTitle" idx="1"/>
          </p:nvPr>
        </p:nvSpPr>
        <p:spPr>
          <a:xfrm>
            <a:off x="395536" y="5445224"/>
            <a:ext cx="8568952" cy="1224136"/>
          </a:xfrm>
        </p:spPr>
        <p:txBody>
          <a:bodyPr>
            <a:normAutofit/>
          </a:bodyPr>
          <a:lstStyle/>
          <a:p>
            <a:r>
              <a:rPr lang="ru-RU" sz="2400" dirty="0" smtClean="0"/>
              <a:t>Лекции для беременных</a:t>
            </a:r>
            <a:endParaRPr lang="ru-RU" sz="2400" dirty="0" smtClean="0"/>
          </a:p>
        </p:txBody>
      </p:sp>
      <p:pic>
        <p:nvPicPr>
          <p:cNvPr id="6" name="Picture 2" descr="C:\Users\Ирина\Desktop\ФОТО\фото школа беременных\anne_geddes_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95495"/>
            <a:ext cx="7324168" cy="54937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6" y="188640"/>
            <a:ext cx="9375776" cy="225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1635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4005064"/>
            <a:ext cx="8424936" cy="2664296"/>
          </a:xfrm>
        </p:spPr>
        <p:txBody>
          <a:bodyPr>
            <a:normAutofit/>
          </a:bodyPr>
          <a:lstStyle/>
          <a:p>
            <a:pPr lvl="0" defTabSz="449263" fontAlgn="base">
              <a:lnSpc>
                <a:spcPct val="140000"/>
              </a:lnSpc>
              <a:spcBef>
                <a:spcPts val="800"/>
              </a:spcBef>
              <a:spcAft>
                <a:spcPct val="0"/>
              </a:spcAft>
              <a:buClr>
                <a:schemeClr val="tx1"/>
              </a:buClr>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Все новорожденные получают удовольствие, если окружающие разговаривают тихо, спокойно, без эмоций и не на повышенных тонах.</a:t>
            </a:r>
          </a:p>
          <a:p>
            <a:endParaRPr lang="ru-RU"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238010"/>
            <a:ext cx="4248472" cy="36810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434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9443" y="548680"/>
            <a:ext cx="7125113" cy="924475"/>
          </a:xfrm>
        </p:spPr>
        <p:txBody>
          <a:bodyPr/>
          <a:lstStyle/>
          <a:p>
            <a:pPr algn="ctr"/>
            <a:r>
              <a:rPr lang="ru-RU"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ОСЯЗАНИЕ</a:t>
            </a:r>
          </a:p>
        </p:txBody>
      </p:sp>
      <p:sp>
        <p:nvSpPr>
          <p:cNvPr id="3" name="Объект 2"/>
          <p:cNvSpPr>
            <a:spLocks noGrp="1"/>
          </p:cNvSpPr>
          <p:nvPr>
            <p:ph idx="1"/>
          </p:nvPr>
        </p:nvSpPr>
        <p:spPr>
          <a:xfrm>
            <a:off x="467544" y="1484784"/>
            <a:ext cx="8496944" cy="2736304"/>
          </a:xfrm>
        </p:spPr>
        <p:txBody>
          <a:bodyPr>
            <a:normAutofit/>
          </a:bodyPr>
          <a:lstStyle/>
          <a:p>
            <a:pPr marL="548640" lvl="2" indent="-411480" defTabSz="449263" fontAlgn="base">
              <a:lnSpc>
                <a:spcPct val="14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Осязание у новорожденного ребенка развито весьма хорошо. Например, дети предпочитают  находиться в удобном положении, хорошо различают мягкое и твердое.</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3133" y="4075844"/>
            <a:ext cx="3437059" cy="257779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04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12" y="2432551"/>
            <a:ext cx="8928992" cy="4176464"/>
          </a:xfrm>
        </p:spPr>
        <p:txBody>
          <a:bodyPr>
            <a:noAutofit/>
          </a:bodyPr>
          <a:lstStyle/>
          <a:p>
            <a:pPr marL="548640" lvl="2" indent="-411480" defTabSz="449263" fontAlgn="base">
              <a:lnSpc>
                <a:spcPct val="14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Новорожденные и дети первого года жизни, если во время кормления не испытывают прикосновения, либо их не держат на руках, впоследствии характеризуются нарушениями физического и умственного развития.</a:t>
            </a:r>
          </a:p>
          <a:p>
            <a:pPr marL="548640" lvl="2" indent="-411480" defTabSz="449263" fontAlgn="base">
              <a:lnSpc>
                <a:spcPct val="14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Прикосновение не только успокаивает и эмоционально расслабляет новорожденного.</a:t>
            </a:r>
          </a:p>
          <a:p>
            <a:pPr marL="548640" lvl="2" indent="-411480" defTabSz="449263" fontAlgn="base">
              <a:lnSpc>
                <a:spcPct val="14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В результате подобного контакта усиливается чувство удовлетворенности ребенка и увеличиваются темпы его роста.</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0"/>
            <a:ext cx="3243401" cy="243255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608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2964" y="2348880"/>
            <a:ext cx="8892480" cy="4051437"/>
          </a:xfrm>
        </p:spPr>
        <p:txBody>
          <a:bodyPr>
            <a:noAutofit/>
          </a:bodyPr>
          <a:lstStyle/>
          <a:p>
            <a:pPr marL="548640" lvl="2" indent="-411480" defTabSz="449263" fontAlgn="base">
              <a:lnSpc>
                <a:spcPct val="14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Новорожденные дети получают удовольствие от аккуратного поглаживания по поверхности тела.</a:t>
            </a:r>
          </a:p>
          <a:p>
            <a:pPr marL="548640" lvl="2" indent="-411480" defTabSz="449263" fontAlgn="base">
              <a:lnSpc>
                <a:spcPct val="14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Подобные процедуры помогают ребенку уснуть, а также способствуют установлению более тесного контакта между ребенком и его родителями.</a:t>
            </a:r>
          </a:p>
          <a:p>
            <a:pPr marL="548640" lvl="2" indent="-411480" defTabSz="449263" fontAlgn="base">
              <a:lnSpc>
                <a:spcPct val="14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Для недоношенных детей это имеет еще большее значение – способствует более интенсивному увеличению массы тела, ребенок становится более подвижным и активным, раньше выписывается из стационара после выхаживания</a:t>
            </a: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8228" y="13289"/>
            <a:ext cx="3323861" cy="24928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759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188640"/>
            <a:ext cx="7125113" cy="924475"/>
          </a:xfrm>
        </p:spPr>
        <p:txBody>
          <a:bodyPr/>
          <a:lstStyle/>
          <a:p>
            <a:pPr algn="ctr"/>
            <a:r>
              <a:rPr lang="ru-RU"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ВКУС</a:t>
            </a:r>
          </a:p>
        </p:txBody>
      </p:sp>
      <p:sp>
        <p:nvSpPr>
          <p:cNvPr id="3" name="Объект 2"/>
          <p:cNvSpPr>
            <a:spLocks noGrp="1"/>
          </p:cNvSpPr>
          <p:nvPr>
            <p:ph idx="1"/>
          </p:nvPr>
        </p:nvSpPr>
        <p:spPr>
          <a:xfrm>
            <a:off x="323528" y="980728"/>
            <a:ext cx="8712968" cy="5760640"/>
          </a:xfrm>
        </p:spPr>
        <p:txBody>
          <a:bodyPr>
            <a:normAutofit/>
          </a:bodyPr>
          <a:lstStyle/>
          <a:p>
            <a:pPr marL="548640" lvl="2" indent="-411480" defTabSz="449263" fontAlgn="base">
              <a:lnSpc>
                <a:spcPct val="14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Вкусовое восприятие у новорожденного также хорошо развито.</a:t>
            </a:r>
          </a:p>
          <a:p>
            <a:pPr marL="548640" lvl="2" indent="-411480" defTabSz="449263" fontAlgn="base">
              <a:lnSpc>
                <a:spcPct val="14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Ребенок очень любит сладкий вкус, в то время как кислые жидкости вызывают у него отвращение.</a:t>
            </a:r>
          </a:p>
          <a:p>
            <a:pPr marL="548640" lvl="2" indent="-411480" defTabSz="449263" fontAlgn="base">
              <a:lnSpc>
                <a:spcPct val="14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Малыш способен улавливать вкусовые различия материнского молока, которые, в свою очередь, зависят от материнского пищевого рациона.</a:t>
            </a:r>
          </a:p>
        </p:txBody>
      </p:sp>
    </p:spTree>
    <p:extLst>
      <p:ext uri="{BB962C8B-B14F-4D97-AF65-F5344CB8AC3E}">
        <p14:creationId xmlns:p14="http://schemas.microsoft.com/office/powerpoint/2010/main" val="9339671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0"/>
            <a:ext cx="7200800" cy="753075"/>
          </a:xfrm>
        </p:spPr>
        <p:txBody>
          <a:bodyPr/>
          <a:lstStyle/>
          <a:p>
            <a:pPr algn="ctr"/>
            <a:r>
              <a:rPr lang="ru-RU"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ОБОНЯНИЕ</a:t>
            </a:r>
          </a:p>
        </p:txBody>
      </p:sp>
      <p:sp>
        <p:nvSpPr>
          <p:cNvPr id="3" name="Объект 2"/>
          <p:cNvSpPr>
            <a:spLocks noGrp="1"/>
          </p:cNvSpPr>
          <p:nvPr>
            <p:ph idx="1"/>
          </p:nvPr>
        </p:nvSpPr>
        <p:spPr>
          <a:xfrm>
            <a:off x="0" y="476672"/>
            <a:ext cx="9144000" cy="6273620"/>
          </a:xfrm>
        </p:spPr>
        <p:txBody>
          <a:bodyPr>
            <a:noAutofit/>
          </a:bodyPr>
          <a:lstStyle/>
          <a:p>
            <a:pPr marL="548640" lvl="2" indent="-411480" defTabSz="449263" fontAlgn="base">
              <a:lnSpc>
                <a:spcPct val="14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Новорожденный ребенок особым образом «настроен на волну» запахов своей матери, и способен отличить их от запахов другой женщины.</a:t>
            </a:r>
          </a:p>
          <a:p>
            <a:pPr marL="548640" lvl="2" indent="-411480" defTabSz="449263" fontAlgn="base">
              <a:lnSpc>
                <a:spcPct val="14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Его привлекает не только специфический аромат молока своей мамы, но и уникальный запах ее тела.</a:t>
            </a:r>
          </a:p>
          <a:p>
            <a:pPr marL="548640" lvl="2" indent="-411480" defTabSz="449263" fontAlgn="base">
              <a:lnSpc>
                <a:spcPct val="14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Дети, получающие грудное вскармливание, более точно знают  запах материнского тела, в сравнении с новорожденным, получающими адаптированные молочные смеси.</a:t>
            </a:r>
          </a:p>
          <a:p>
            <a:pPr marL="548640" lvl="2" indent="-411480" defTabSz="449263" fontAlgn="base">
              <a:lnSpc>
                <a:spcPct val="14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Предполагается, что данный феномен у новорожденных на грудном вскармливании, связан с тем, что такие детки имеют более длительный контакт «кожа к коже» со своей мамой</a:t>
            </a:r>
            <a:r>
              <a:rPr lang="ru-RU"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26706696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3047356"/>
            <a:ext cx="8784976" cy="3694011"/>
          </a:xfrm>
        </p:spPr>
        <p:txBody>
          <a:bodyPr>
            <a:normAutofit fontScale="85000" lnSpcReduction="10000"/>
          </a:bodyPr>
          <a:lstStyle/>
          <a:p>
            <a:pPr marL="548640" lvl="2" indent="-411480" defTabSz="449263" fontAlgn="base">
              <a:lnSpc>
                <a:spcPct val="16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6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Функция обоняния появляется у плода еще во время внутриутробного развития.</a:t>
            </a:r>
          </a:p>
          <a:p>
            <a:pPr marL="548640" lvl="2" indent="-411480" defTabSz="449263" fontAlgn="base">
              <a:lnSpc>
                <a:spcPct val="16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6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Вначале плод начинает ощущать запахи за счет циркуляции в дыхательных путях амниотической жидкости, которая «ароматизирована» веществами, экстрагируемыми из продуктов питания и поступающими затем в околоплодные воды</a:t>
            </a:r>
            <a:r>
              <a:rPr lang="ru-RU"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rPr>
              <a:t>. </a:t>
            </a:r>
          </a:p>
          <a:p>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21537"/>
            <a:ext cx="4536505" cy="29523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463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500" fill="hold"/>
                                        <p:tgtEl>
                                          <p:spTgt spid="6146"/>
                                        </p:tgtEl>
                                        <p:attrNameLst>
                                          <p:attrName>ppt_w</p:attrName>
                                        </p:attrNameLst>
                                      </p:cBhvr>
                                      <p:tavLst>
                                        <p:tav tm="0">
                                          <p:val>
                                            <p:fltVal val="0"/>
                                          </p:val>
                                        </p:tav>
                                        <p:tav tm="100000">
                                          <p:val>
                                            <p:strVal val="#ppt_w"/>
                                          </p:val>
                                        </p:tav>
                                      </p:tavLst>
                                    </p:anim>
                                    <p:anim calcmode="lin" valueType="num">
                                      <p:cBhvr>
                                        <p:cTn id="8" dur="500" fill="hold"/>
                                        <p:tgtEl>
                                          <p:spTgt spid="6146"/>
                                        </p:tgtEl>
                                        <p:attrNameLst>
                                          <p:attrName>ppt_h</p:attrName>
                                        </p:attrNameLst>
                                      </p:cBhvr>
                                      <p:tavLst>
                                        <p:tav tm="0">
                                          <p:val>
                                            <p:fltVal val="0"/>
                                          </p:val>
                                        </p:tav>
                                        <p:tav tm="100000">
                                          <p:val>
                                            <p:strVal val="#ppt_h"/>
                                          </p:val>
                                        </p:tav>
                                      </p:tavLst>
                                    </p:anim>
                                    <p:animEffect transition="in" filter="fade">
                                      <p:cBhvr>
                                        <p:cTn id="9"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2420888"/>
            <a:ext cx="8964488" cy="4437112"/>
          </a:xfrm>
        </p:spPr>
        <p:txBody>
          <a:bodyPr>
            <a:normAutofit fontScale="92500" lnSpcReduction="20000"/>
          </a:bodyPr>
          <a:lstStyle/>
          <a:p>
            <a:pPr marL="548640" lvl="2" indent="-411480" defTabSz="449263" fontAlgn="base">
              <a:lnSpc>
                <a:spcPct val="15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Кроме того, в амниотической жидкости растворены некоторые материнские вещества, составляющие так называемый уникальный материнский «обонятельный автограф».</a:t>
            </a:r>
          </a:p>
          <a:p>
            <a:pPr marL="548640" lvl="2" indent="-411480" defTabSz="449263" fontAlgn="base">
              <a:lnSpc>
                <a:spcPct val="15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В последующем именно специфический запах околоплодных вод позволяет новорожденному безошибочно идентифицировать свою мать.</a:t>
            </a:r>
          </a:p>
          <a:p>
            <a:pPr marL="548640" lvl="2" indent="-411480" defTabSz="449263" fontAlgn="base">
              <a:lnSpc>
                <a:spcPct val="15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Кроме того, специфический запах </a:t>
            </a:r>
            <a:r>
              <a:rPr lang="ru-RU"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околососковой</a:t>
            </a: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области практически идентичен запаху околоплодных вод, что привлекает новорожденного к молочной железе матери</a:t>
            </a: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rPr>
              <a:t>. </a:t>
            </a:r>
          </a:p>
          <a:p>
            <a:pPr>
              <a:buFont typeface="Wingdings" pitchFamily="2" charset="2"/>
              <a:buChar char="v"/>
            </a:pPr>
            <a:endPar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Times New Roman"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28600"/>
            <a:ext cx="3758583" cy="2463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883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500" fill="hold"/>
                                        <p:tgtEl>
                                          <p:spTgt spid="7170"/>
                                        </p:tgtEl>
                                        <p:attrNameLst>
                                          <p:attrName>ppt_w</p:attrName>
                                        </p:attrNameLst>
                                      </p:cBhvr>
                                      <p:tavLst>
                                        <p:tav tm="0">
                                          <p:val>
                                            <p:fltVal val="0"/>
                                          </p:val>
                                        </p:tav>
                                        <p:tav tm="100000">
                                          <p:val>
                                            <p:strVal val="#ppt_w"/>
                                          </p:val>
                                        </p:tav>
                                      </p:tavLst>
                                    </p:anim>
                                    <p:anim calcmode="lin" valueType="num">
                                      <p:cBhvr>
                                        <p:cTn id="8" dur="500" fill="hold"/>
                                        <p:tgtEl>
                                          <p:spTgt spid="7170"/>
                                        </p:tgtEl>
                                        <p:attrNameLst>
                                          <p:attrName>ppt_h</p:attrName>
                                        </p:attrNameLst>
                                      </p:cBhvr>
                                      <p:tavLst>
                                        <p:tav tm="0">
                                          <p:val>
                                            <p:fltVal val="0"/>
                                          </p:val>
                                        </p:tav>
                                        <p:tav tm="100000">
                                          <p:val>
                                            <p:strVal val="#ppt_h"/>
                                          </p:val>
                                        </p:tav>
                                      </p:tavLst>
                                    </p:anim>
                                    <p:animEffect transition="in" filter="fade">
                                      <p:cBhvr>
                                        <p:cTn id="9"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60648"/>
            <a:ext cx="8496944" cy="1008112"/>
          </a:xfrm>
        </p:spPr>
        <p:txBody>
          <a:bodyPr>
            <a:noAutofit/>
          </a:bodyPr>
          <a:lstStyle/>
          <a:p>
            <a:pPr algn="ctr"/>
            <a:r>
              <a:rPr lang="ru-RU" sz="4000"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Особенности</a:t>
            </a:r>
            <a:r>
              <a:rPr lang="ru-RU" sz="4000" b="1" dirty="0">
                <a:solidFill>
                  <a:srgbClr val="FFFF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 </a:t>
            </a:r>
            <a:r>
              <a:rPr lang="ru-RU" sz="4000"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кожи</a:t>
            </a:r>
            <a:r>
              <a:rPr lang="ru-RU" sz="4000" b="1" dirty="0">
                <a:solidFill>
                  <a:srgbClr val="FFFF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 </a:t>
            </a:r>
            <a:r>
              <a:rPr lang="ru-RU" sz="4000"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новорожденных</a:t>
            </a:r>
          </a:p>
        </p:txBody>
      </p:sp>
      <p:sp>
        <p:nvSpPr>
          <p:cNvPr id="3" name="Объект 2"/>
          <p:cNvSpPr>
            <a:spLocks noGrp="1"/>
          </p:cNvSpPr>
          <p:nvPr>
            <p:ph idx="1"/>
          </p:nvPr>
        </p:nvSpPr>
        <p:spPr>
          <a:xfrm>
            <a:off x="467544" y="2708920"/>
            <a:ext cx="7200800" cy="3356992"/>
          </a:xfrm>
        </p:spPr>
        <p:txBody>
          <a:bodyPr>
            <a:normAutofit lnSpcReduction="10000"/>
          </a:bodyPr>
          <a:lstStyle/>
          <a:p>
            <a:pPr marL="548640" lvl="2" indent="-411480" defTabSz="449263" fontAlgn="base">
              <a:lnSpc>
                <a:spcPct val="14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Незрелая.</a:t>
            </a:r>
          </a:p>
          <a:p>
            <a:pPr marL="548640" lvl="2" indent="-411480" defTabSz="449263" fontAlgn="base">
              <a:lnSpc>
                <a:spcPct val="14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Легко ранимая.</a:t>
            </a:r>
          </a:p>
          <a:p>
            <a:pPr marL="548640" lvl="2" indent="-411480" defTabSz="449263" fontAlgn="base">
              <a:lnSpc>
                <a:spcPct val="14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Недостаточно развит местный иммунитет, поэтому кожа легко инфицируется.</a:t>
            </a:r>
          </a:p>
          <a:p>
            <a:pPr marL="548640" lvl="2" indent="-411480" defTabSz="449263" fontAlgn="base">
              <a:lnSpc>
                <a:spcPct val="14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Несовершенная местная терморегуляция.</a:t>
            </a:r>
          </a:p>
          <a:p>
            <a:endParaRPr lang="ru-RU"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1268760"/>
            <a:ext cx="4141941" cy="25922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538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11759" y="675724"/>
            <a:ext cx="3744417" cy="924475"/>
          </a:xfrm>
        </p:spPr>
        <p:txBody>
          <a:bodyPr/>
          <a:lstStyle/>
          <a:p>
            <a:endParaRPr lang="ru-RU" dirty="0"/>
          </a:p>
        </p:txBody>
      </p:sp>
      <p:sp>
        <p:nvSpPr>
          <p:cNvPr id="3" name="Объект 2"/>
          <p:cNvSpPr>
            <a:spLocks noGrp="1"/>
          </p:cNvSpPr>
          <p:nvPr>
            <p:ph idx="1"/>
          </p:nvPr>
        </p:nvSpPr>
        <p:spPr>
          <a:xfrm>
            <a:off x="395536" y="2708920"/>
            <a:ext cx="8568952" cy="4028191"/>
          </a:xfrm>
        </p:spPr>
        <p:txBody>
          <a:bodyPr>
            <a:normAutofit/>
          </a:bodyPr>
          <a:lstStyle/>
          <a:p>
            <a:pPr marL="548640" lvl="2" indent="-411480" defTabSz="449263" fontAlgn="base">
              <a:lnSpc>
                <a:spcPct val="14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Богата водой, поэтому представляется сочной и несколько отечной.</a:t>
            </a:r>
          </a:p>
          <a:p>
            <a:pPr marL="548640" lvl="2" indent="-411480" defTabSz="449263" fontAlgn="base">
              <a:lnSpc>
                <a:spcPct val="14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На ощупь бархатисто-мягкая, покрыта мягким пушком (</a:t>
            </a:r>
            <a:r>
              <a:rPr lang="ru-RU"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лануго</a:t>
            </a: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a:t>
            </a:r>
          </a:p>
          <a:p>
            <a:pPr marL="548640" lvl="2" indent="-411480" defTabSz="449263" fontAlgn="base">
              <a:lnSpc>
                <a:spcPct val="14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Тонкая и  нежная, богата кровеносными сосудами.</a:t>
            </a:r>
          </a:p>
          <a:p>
            <a:pPr marL="548640" lvl="2" indent="-411480" defTabSz="449263" fontAlgn="base">
              <a:lnSpc>
                <a:spcPct val="14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При рождении покрыта смазкой.</a:t>
            </a:r>
          </a:p>
          <a:p>
            <a:pPr>
              <a:buFont typeface="Wingdings" pitchFamily="2" charset="2"/>
              <a:buChar char="v"/>
            </a:pP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88640"/>
            <a:ext cx="41402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272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692696"/>
            <a:ext cx="7739022" cy="924475"/>
          </a:xfrm>
          <a:ln>
            <a:noFill/>
          </a:ln>
        </p:spPr>
        <p:txBody>
          <a:bodyPr>
            <a:normAutofit fontScale="90000"/>
          </a:bodyPr>
          <a:lstStyle/>
          <a:p>
            <a:pPr algn="ctr"/>
            <a:r>
              <a:rPr lang="ru-RU" dirty="0" smtClean="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АНАТОМО-ФИЗИОЛОГИЧЕСКИЕ</a:t>
            </a:r>
            <a:r>
              <a:rPr lang="ru-RU" b="1" dirty="0" smtClean="0">
                <a:solidFill>
                  <a:srgbClr val="FFFF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 </a:t>
            </a:r>
            <a:r>
              <a:rPr lang="ru-RU" b="1" dirty="0" smtClean="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ОСОБЕННОСТИ</a:t>
            </a:r>
            <a:endParaRPr lang="ru-RU"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p:txBody>
      </p:sp>
      <p:sp>
        <p:nvSpPr>
          <p:cNvPr id="3" name="Объект 2"/>
          <p:cNvSpPr>
            <a:spLocks noGrp="1"/>
          </p:cNvSpPr>
          <p:nvPr>
            <p:ph idx="1"/>
          </p:nvPr>
        </p:nvSpPr>
        <p:spPr>
          <a:xfrm>
            <a:off x="611560" y="2348880"/>
            <a:ext cx="3054875" cy="3475404"/>
          </a:xfrm>
        </p:spPr>
        <p:txBody>
          <a:bodyPr>
            <a:normAutofit/>
          </a:bodyPr>
          <a:lstStyle/>
          <a:p>
            <a:pPr lvl="0" defTabSz="449263" fontAlgn="base">
              <a:lnSpc>
                <a:spcPct val="140000"/>
              </a:lnSpc>
              <a:spcBef>
                <a:spcPts val="800"/>
              </a:spcBef>
              <a:spcAft>
                <a:spcPct val="0"/>
              </a:spcAft>
              <a:buClr>
                <a:schemeClr val="tx1"/>
              </a:buClr>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ЗРЕНИЕ</a:t>
            </a:r>
          </a:p>
          <a:p>
            <a:pPr lvl="0" defTabSz="449263" fontAlgn="base">
              <a:lnSpc>
                <a:spcPct val="140000"/>
              </a:lnSpc>
              <a:spcBef>
                <a:spcPts val="800"/>
              </a:spcBef>
              <a:spcAft>
                <a:spcPct val="0"/>
              </a:spcAft>
              <a:buClr>
                <a:schemeClr val="tx1"/>
              </a:buClr>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СЛУХ</a:t>
            </a:r>
          </a:p>
          <a:p>
            <a:pPr lvl="0" defTabSz="449263" fontAlgn="base">
              <a:lnSpc>
                <a:spcPct val="140000"/>
              </a:lnSpc>
              <a:spcBef>
                <a:spcPts val="800"/>
              </a:spcBef>
              <a:spcAft>
                <a:spcPct val="0"/>
              </a:spcAft>
              <a:buClr>
                <a:schemeClr val="tx1"/>
              </a:buClr>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ОСЯЗАНИЕ</a:t>
            </a:r>
          </a:p>
          <a:p>
            <a:pPr lvl="0" defTabSz="449263" fontAlgn="base">
              <a:lnSpc>
                <a:spcPct val="140000"/>
              </a:lnSpc>
              <a:spcBef>
                <a:spcPts val="800"/>
              </a:spcBef>
              <a:spcAft>
                <a:spcPct val="0"/>
              </a:spcAft>
              <a:buClr>
                <a:schemeClr val="tx1"/>
              </a:buClr>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ВКУС</a:t>
            </a:r>
          </a:p>
          <a:p>
            <a:pPr lvl="0" defTabSz="449263" fontAlgn="base">
              <a:lnSpc>
                <a:spcPct val="140000"/>
              </a:lnSpc>
              <a:spcBef>
                <a:spcPts val="800"/>
              </a:spcBef>
              <a:spcAft>
                <a:spcPct val="0"/>
              </a:spcAft>
              <a:buClr>
                <a:schemeClr val="tx1"/>
              </a:buClr>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ОБОНЯНИЕ</a:t>
            </a:r>
          </a:p>
        </p:txBody>
      </p:sp>
      <p:pic>
        <p:nvPicPr>
          <p:cNvPr id="4" name="Picture 2" descr="C:\Users\Ирина\Desktop\ФОТО\iCANIJ3N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2348880"/>
            <a:ext cx="4032448" cy="30243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91368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9442" y="116633"/>
            <a:ext cx="7125113" cy="864096"/>
          </a:xfrm>
        </p:spPr>
        <p:txBody>
          <a:bodyPr/>
          <a:lstStyle/>
          <a:p>
            <a:pPr algn="ctr"/>
            <a:r>
              <a:rPr lang="ru-RU"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СМАЗКА</a:t>
            </a: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32040" y="1476300"/>
            <a:ext cx="3532287" cy="4708525"/>
          </a:xfrm>
        </p:spPr>
      </p:pic>
      <p:sp>
        <p:nvSpPr>
          <p:cNvPr id="5" name="Прямоугольник 4"/>
          <p:cNvSpPr/>
          <p:nvPr/>
        </p:nvSpPr>
        <p:spPr>
          <a:xfrm>
            <a:off x="395536" y="2060848"/>
            <a:ext cx="4320480" cy="3046988"/>
          </a:xfrm>
          <a:prstGeom prst="rect">
            <a:avLst/>
          </a:prstGeom>
        </p:spPr>
        <p:txBody>
          <a:bodyPr wrap="square">
            <a:spAutoFit/>
          </a:bodyPr>
          <a:lstStyle/>
          <a:p>
            <a:r>
              <a:rPr lang="ru-RU"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Состоит из жира, </a:t>
            </a:r>
            <a:r>
              <a:rPr lang="ru-RU"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слущивающихся</a:t>
            </a:r>
            <a:r>
              <a:rPr lang="ru-RU"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элементов эпидермиса, содержит много холестерина, гликогена и </a:t>
            </a:r>
            <a:r>
              <a:rPr lang="ru-RU"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элеидина</a:t>
            </a:r>
            <a:endParaRPr lang="ru-RU"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72982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ТЕМПЕРАТУРА</a:t>
            </a:r>
            <a:r>
              <a:rPr lang="ru-RU" b="1" dirty="0">
                <a:solidFill>
                  <a:srgbClr val="FFFF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 </a:t>
            </a:r>
            <a:r>
              <a:rPr lang="ru-RU"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ТЕЛА</a:t>
            </a:r>
          </a:p>
        </p:txBody>
      </p:sp>
      <p:sp>
        <p:nvSpPr>
          <p:cNvPr id="3" name="Объект 2"/>
          <p:cNvSpPr>
            <a:spLocks noGrp="1"/>
          </p:cNvSpPr>
          <p:nvPr>
            <p:ph idx="1"/>
          </p:nvPr>
        </p:nvSpPr>
        <p:spPr>
          <a:xfrm>
            <a:off x="107504" y="1807361"/>
            <a:ext cx="8928992" cy="4934007"/>
          </a:xfrm>
        </p:spPr>
        <p:txBody>
          <a:bodyPr>
            <a:normAutofit lnSpcReduction="10000"/>
          </a:bodyPr>
          <a:lstStyle/>
          <a:p>
            <a:pPr marL="548640" lvl="2" indent="-411480" defTabSz="449263" fontAlgn="base">
              <a:lnSpc>
                <a:spcPct val="15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6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Температура тела у только родившегося ребенка (при измерении в прямой кишке) колеблется от 37,7 до 38,2 градусов.</a:t>
            </a:r>
          </a:p>
          <a:p>
            <a:pPr marL="548640" lvl="2" indent="-411480" defTabSz="449263" fontAlgn="base">
              <a:lnSpc>
                <a:spcPct val="15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6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Через 30-60 минут после рождения температура у ребенка заметно снижается до обычной.</a:t>
            </a:r>
          </a:p>
          <a:p>
            <a:pPr marL="548640" lvl="2" indent="-411480" defTabSz="449263" fontAlgn="base">
              <a:lnSpc>
                <a:spcPct val="15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6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У новорожденного ребенка очень выражена </a:t>
            </a:r>
            <a:r>
              <a:rPr lang="ru-RU" sz="26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термолабильность</a:t>
            </a:r>
            <a:r>
              <a:rPr lang="ru-RU" sz="26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 легко изменяется температура тела в зависимости от внешних условий.</a:t>
            </a:r>
          </a:p>
          <a:p>
            <a:pPr>
              <a:buFont typeface="Wingdings" pitchFamily="2" charset="2"/>
              <a:buChar char="v"/>
            </a:pP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5098918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КОНТАКТ «КОЖА К КОЖЕ»</a:t>
            </a:r>
          </a:p>
        </p:txBody>
      </p:sp>
      <p:sp>
        <p:nvSpPr>
          <p:cNvPr id="3" name="Объект 2"/>
          <p:cNvSpPr>
            <a:spLocks noGrp="1"/>
          </p:cNvSpPr>
          <p:nvPr>
            <p:ph idx="1"/>
          </p:nvPr>
        </p:nvSpPr>
        <p:spPr>
          <a:xfrm>
            <a:off x="323528" y="1600199"/>
            <a:ext cx="8712968" cy="4493097"/>
          </a:xfrm>
        </p:spPr>
        <p:txBody>
          <a:bodyPr/>
          <a:lstStyle/>
          <a:p>
            <a:pPr marL="548640" lvl="2" indent="-411480" defTabSz="449263" fontAlgn="base">
              <a:lnSpc>
                <a:spcPct val="15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6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Сразу после рождения при удовлетворительном состоянии ребенок выкладывается на грудь к маме.</a:t>
            </a:r>
          </a:p>
          <a:p>
            <a:pPr marL="548640" lvl="2" indent="-411480" defTabSz="449263" fontAlgn="base">
              <a:lnSpc>
                <a:spcPct val="15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6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Сверху ребенок накрывается стерильной </a:t>
            </a:r>
            <a:r>
              <a:rPr lang="ru-RU" sz="26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влаговпитывающей</a:t>
            </a:r>
            <a:r>
              <a:rPr lang="ru-RU" sz="26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пеленкой</a:t>
            </a:r>
          </a:p>
          <a:p>
            <a:pPr marL="548640" lvl="2" indent="-411480" defTabSz="449263" fontAlgn="base">
              <a:lnSpc>
                <a:spcPct val="15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6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Находится с мамой в зависимости от ее состояния, но не менее 10-15 минут. Желательно 2 часа.</a:t>
            </a:r>
          </a:p>
          <a:p>
            <a:endParaRPr lang="ru-RU" dirty="0"/>
          </a:p>
        </p:txBody>
      </p:sp>
    </p:spTree>
    <p:extLst>
      <p:ext uri="{BB962C8B-B14F-4D97-AF65-F5344CB8AC3E}">
        <p14:creationId xmlns:p14="http://schemas.microsoft.com/office/powerpoint/2010/main" val="17766357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260648"/>
            <a:ext cx="7125113" cy="1368151"/>
          </a:xfrm>
        </p:spPr>
        <p:txBody>
          <a:bodyPr/>
          <a:lstStyle/>
          <a:p>
            <a:r>
              <a:rPr lang="ru-RU"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ПЕРВОЕ ПРИКЛАДЫВАНИЕ К ГРУДИ</a:t>
            </a:r>
          </a:p>
        </p:txBody>
      </p:sp>
      <p:sp>
        <p:nvSpPr>
          <p:cNvPr id="3" name="Объект 2"/>
          <p:cNvSpPr>
            <a:spLocks noGrp="1"/>
          </p:cNvSpPr>
          <p:nvPr>
            <p:ph idx="1"/>
          </p:nvPr>
        </p:nvSpPr>
        <p:spPr>
          <a:xfrm>
            <a:off x="395536" y="1988841"/>
            <a:ext cx="8496944" cy="3384376"/>
          </a:xfrm>
        </p:spPr>
        <p:txBody>
          <a:bodyPr>
            <a:normAutofit/>
          </a:bodyPr>
          <a:lstStyle/>
          <a:p>
            <a:pPr marL="548640" lvl="2" indent="-411480" defTabSz="449263" fontAlgn="base">
              <a:lnSpc>
                <a:spcPct val="15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Проводится через 30-40 минут после рождения.</a:t>
            </a:r>
          </a:p>
          <a:p>
            <a:pPr marL="548640" lvl="2" indent="-411480" defTabSz="449263" fontAlgn="base">
              <a:lnSpc>
                <a:spcPct val="15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Обязательно выполняется как в родильном зале, так и в операционной.</a:t>
            </a:r>
          </a:p>
          <a:p>
            <a:pPr marL="548640" lvl="2" indent="-411480" defTabSz="449263" fontAlgn="base">
              <a:lnSpc>
                <a:spcPct val="15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Помогают врач неонатолог, акушерка</a:t>
            </a:r>
          </a:p>
          <a:p>
            <a:pPr>
              <a:buFont typeface="Wingdings" pitchFamily="2" charset="2"/>
              <a:buChar char="v"/>
            </a:pP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2524140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7042" y="523886"/>
            <a:ext cx="7125113" cy="576064"/>
          </a:xfrm>
        </p:spPr>
        <p:txBody>
          <a:bodyPr>
            <a:noAutofit/>
          </a:bodyPr>
          <a:lstStyle/>
          <a:p>
            <a:r>
              <a:rPr lang="ru-RU"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ПЕРВОЕ ПРИКЛАДЫВАНИЕ К ГРУДИ</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461675" y="1600200"/>
            <a:ext cx="6220649" cy="47085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917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404664"/>
            <a:ext cx="7125113" cy="1161100"/>
          </a:xfrm>
        </p:spPr>
        <p:txBody>
          <a:bodyPr>
            <a:normAutofit/>
          </a:bodyPr>
          <a:lstStyle/>
          <a:p>
            <a:pPr algn="ctr"/>
            <a:r>
              <a:rPr lang="ru-RU" sz="4400"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Родильный зал</a:t>
            </a: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74520" y="1930313"/>
            <a:ext cx="5394960" cy="4048298"/>
          </a:xfrm>
        </p:spPr>
      </p:pic>
    </p:spTree>
    <p:extLst>
      <p:ext uri="{BB962C8B-B14F-4D97-AF65-F5344CB8AC3E}">
        <p14:creationId xmlns:p14="http://schemas.microsoft.com/office/powerpoint/2010/main" val="302332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9442" y="116633"/>
            <a:ext cx="7125113" cy="864096"/>
          </a:xfrm>
        </p:spPr>
        <p:txBody>
          <a:bodyPr>
            <a:normAutofit/>
          </a:bodyPr>
          <a:lstStyle/>
          <a:p>
            <a:pPr algn="ctr"/>
            <a:r>
              <a:rPr lang="ru-RU" sz="4400"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Родильный зал</a:t>
            </a: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4246" y="1600200"/>
            <a:ext cx="7115508" cy="4708525"/>
          </a:xfrm>
        </p:spPr>
      </p:pic>
    </p:spTree>
    <p:extLst>
      <p:ext uri="{BB962C8B-B14F-4D97-AF65-F5344CB8AC3E}">
        <p14:creationId xmlns:p14="http://schemas.microsoft.com/office/powerpoint/2010/main" val="31863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620688"/>
            <a:ext cx="7125113" cy="936104"/>
          </a:xfrm>
        </p:spPr>
        <p:txBody>
          <a:bodyPr/>
          <a:lstStyle/>
          <a:p>
            <a:pPr algn="ctr"/>
            <a:r>
              <a:rPr lang="ru-RU" sz="4400"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Родильный</a:t>
            </a:r>
            <a:r>
              <a:rPr lang="ru-RU" b="1" dirty="0">
                <a:solidFill>
                  <a:srgbClr val="FFFF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 </a:t>
            </a:r>
            <a:r>
              <a:rPr lang="ru-RU" sz="4400"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зал</a:t>
            </a:r>
            <a:endParaRPr lang="ru-RU"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27784" y="2060848"/>
            <a:ext cx="4021242" cy="4048298"/>
          </a:xfrm>
        </p:spPr>
      </p:pic>
    </p:spTree>
    <p:extLst>
      <p:ext uri="{BB962C8B-B14F-4D97-AF65-F5344CB8AC3E}">
        <p14:creationId xmlns:p14="http://schemas.microsoft.com/office/powerpoint/2010/main" val="117697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dirty="0">
                <a:solidFill>
                  <a:srgbClr val="002060"/>
                </a:solidFill>
                <a:latin typeface="Cambria Math" pitchFamily="18" charset="0"/>
                <a:ea typeface="Cambria Math" pitchFamily="18" charset="0"/>
              </a:rPr>
              <a:t>С</a:t>
            </a:r>
            <a:r>
              <a:rPr lang="ru-RU" sz="3200" dirty="0" smtClean="0">
                <a:solidFill>
                  <a:srgbClr val="002060"/>
                </a:solidFill>
                <a:latin typeface="Cambria Math" pitchFamily="18" charset="0"/>
                <a:ea typeface="Cambria Math" pitchFamily="18" charset="0"/>
              </a:rPr>
              <a:t>опровождение партнера при </a:t>
            </a:r>
            <a:r>
              <a:rPr lang="ru-RU" sz="3200" dirty="0" err="1" smtClean="0">
                <a:solidFill>
                  <a:srgbClr val="002060"/>
                </a:solidFill>
                <a:latin typeface="Cambria Math" pitchFamily="18" charset="0"/>
                <a:ea typeface="Cambria Math" pitchFamily="18" charset="0"/>
              </a:rPr>
              <a:t>родоразрешении</a:t>
            </a:r>
            <a:r>
              <a:rPr lang="ru-RU" sz="3200" dirty="0" smtClean="0">
                <a:solidFill>
                  <a:srgbClr val="002060"/>
                </a:solidFill>
                <a:latin typeface="Cambria Math" pitchFamily="18" charset="0"/>
                <a:ea typeface="Cambria Math" pitchFamily="18" charset="0"/>
              </a:rPr>
              <a:t> путем плановой операции Кесарево сечение</a:t>
            </a:r>
            <a:endParaRPr lang="ru-RU" sz="3200" dirty="0">
              <a:solidFill>
                <a:srgbClr val="002060"/>
              </a:solidFill>
              <a:latin typeface="Cambria Math" pitchFamily="18" charset="0"/>
              <a:ea typeface="Cambria Math"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1720" y="1700808"/>
            <a:ext cx="2160240" cy="3838805"/>
          </a:xfrm>
          <a:prstGeom prst="rect">
            <a:avLst/>
          </a:prstGeom>
          <a:ln>
            <a:noFill/>
          </a:ln>
          <a:effectLst>
            <a:softEdge rad="112500"/>
          </a:effectLst>
        </p:spPr>
      </p:pic>
      <p:pic>
        <p:nvPicPr>
          <p:cNvPr id="2050" name="Picture 2" descr="C:\Users\BorodichAV\Desktop\мама фотка\IMG_20181214_1007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35" y="2780928"/>
            <a:ext cx="2172757" cy="38610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1" name="Picture 3" descr="C:\Users\BorodichAV\Desktop\мама фотка\IMG_20181220_10034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1772815"/>
            <a:ext cx="2196244" cy="39027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C:\Users\BorodichAV\Desktop\мама фотка\IMG_20181221_09522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4248" y="2028980"/>
            <a:ext cx="2160240" cy="38388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820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002060"/>
                </a:solidFill>
                <a:latin typeface="Cambria Math" panose="02040503050406030204" pitchFamily="18" charset="0"/>
                <a:ea typeface="Cambria Math" panose="02040503050406030204" pitchFamily="18" charset="0"/>
              </a:rPr>
              <a:t>В/м введение </a:t>
            </a:r>
            <a:r>
              <a:rPr lang="ru-RU" dirty="0" err="1" smtClean="0">
                <a:solidFill>
                  <a:srgbClr val="002060"/>
                </a:solidFill>
                <a:latin typeface="Cambria Math" panose="02040503050406030204" pitchFamily="18" charset="0"/>
                <a:ea typeface="Cambria Math" panose="02040503050406030204" pitchFamily="18" charset="0"/>
              </a:rPr>
              <a:t>викасола</a:t>
            </a:r>
            <a:r>
              <a:rPr lang="ru-RU" dirty="0" smtClean="0">
                <a:solidFill>
                  <a:srgbClr val="002060"/>
                </a:solidFill>
                <a:latin typeface="Cambria Math" panose="02040503050406030204" pitchFamily="18" charset="0"/>
                <a:ea typeface="Cambria Math" panose="02040503050406030204" pitchFamily="18" charset="0"/>
              </a:rPr>
              <a:t>.</a:t>
            </a:r>
            <a:endParaRPr lang="ru-RU" dirty="0">
              <a:solidFill>
                <a:srgbClr val="002060"/>
              </a:solidFill>
              <a:latin typeface="Cambria Math" panose="02040503050406030204" pitchFamily="18" charset="0"/>
              <a:ea typeface="Cambria Math" panose="02040503050406030204" pitchFamily="18" charset="0"/>
            </a:endParaRPr>
          </a:p>
        </p:txBody>
      </p:sp>
      <p:sp>
        <p:nvSpPr>
          <p:cNvPr id="3" name="Объект 2"/>
          <p:cNvSpPr>
            <a:spLocks noGrp="1"/>
          </p:cNvSpPr>
          <p:nvPr>
            <p:ph idx="1"/>
          </p:nvPr>
        </p:nvSpPr>
        <p:spPr/>
        <p:txBody>
          <a:bodyPr>
            <a:normAutofit fontScale="92500" lnSpcReduction="20000"/>
          </a:bodyPr>
          <a:lstStyle/>
          <a:p>
            <a:pPr algn="just">
              <a:buFont typeface="Wingdings" panose="05000000000000000000" pitchFamily="2" charset="2"/>
              <a:buChar char="v"/>
            </a:pPr>
            <a:r>
              <a:rPr lang="ru-RU" dirty="0"/>
              <a:t>В отделении новорожденных детей применяется препарат «</a:t>
            </a:r>
            <a:r>
              <a:rPr lang="ru-RU" dirty="0" err="1"/>
              <a:t>Викасол</a:t>
            </a:r>
            <a:r>
              <a:rPr lang="ru-RU" dirty="0"/>
              <a:t>» (водорастворимый синтетический аналог природного витамина К) в виде 1% </a:t>
            </a:r>
            <a:r>
              <a:rPr lang="ru-RU" dirty="0" smtClean="0"/>
              <a:t>раствора. </a:t>
            </a:r>
            <a:r>
              <a:rPr lang="ru-RU" dirty="0"/>
              <a:t>Его фармакологическое действие: принимает участие в образовании протромбина, нормализует показатели свертываемости крови. Недостаток витамина К проводит к повышенной кровоточивости. В отделении препарат вводится всем детям.</a:t>
            </a:r>
          </a:p>
          <a:p>
            <a:pPr algn="just">
              <a:buFont typeface="Wingdings" panose="05000000000000000000" pitchFamily="2" charset="2"/>
              <a:buChar char="v"/>
            </a:pPr>
            <a:r>
              <a:rPr lang="ru-RU" dirty="0"/>
              <a:t>   Информация о введении </a:t>
            </a:r>
            <a:r>
              <a:rPr lang="ru-RU" dirty="0" err="1"/>
              <a:t>викасола</a:t>
            </a:r>
            <a:r>
              <a:rPr lang="ru-RU" dirty="0"/>
              <a:t> новорожденному ребёнку даётся женщине в родовом зале и фиксируется в письменном виде в информированном согласии.</a:t>
            </a:r>
          </a:p>
          <a:p>
            <a:pPr algn="just">
              <a:buFont typeface="Wingdings" panose="05000000000000000000" pitchFamily="2" charset="2"/>
              <a:buChar char="v"/>
            </a:pPr>
            <a:endParaRPr lang="ru-RU" dirty="0"/>
          </a:p>
        </p:txBody>
      </p:sp>
    </p:spTree>
    <p:extLst>
      <p:ext uri="{BB962C8B-B14F-4D97-AF65-F5344CB8AC3E}">
        <p14:creationId xmlns:p14="http://schemas.microsoft.com/office/powerpoint/2010/main" val="41515828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55776" y="188640"/>
            <a:ext cx="3833507" cy="1440160"/>
          </a:xfrm>
        </p:spPr>
        <p:txBody>
          <a:bodyPr/>
          <a:lstStyle/>
          <a:p>
            <a:pPr algn="ctr"/>
            <a:r>
              <a:rPr lang="ru-RU" b="1" dirty="0" smtClean="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ЗРЕНИЕ</a:t>
            </a:r>
            <a:endParaRPr lang="ru-RU"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p:txBody>
      </p:sp>
      <p:sp>
        <p:nvSpPr>
          <p:cNvPr id="3" name="Объект 2"/>
          <p:cNvSpPr>
            <a:spLocks noGrp="1"/>
          </p:cNvSpPr>
          <p:nvPr>
            <p:ph idx="1"/>
          </p:nvPr>
        </p:nvSpPr>
        <p:spPr>
          <a:xfrm>
            <a:off x="611560" y="1412776"/>
            <a:ext cx="8128363" cy="5097896"/>
          </a:xfrm>
        </p:spPr>
        <p:txBody>
          <a:bodyPr>
            <a:noAutofit/>
          </a:bodyPr>
          <a:lstStyle/>
          <a:p>
            <a:pPr defTabSz="449263" fontAlgn="base">
              <a:lnSpc>
                <a:spcPct val="140000"/>
              </a:lnSpc>
              <a:spcBef>
                <a:spcPts val="800"/>
              </a:spcBef>
              <a:spcAft>
                <a:spcPct val="0"/>
              </a:spcAft>
              <a:buClr>
                <a:schemeClr val="tx1"/>
              </a:buClr>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Точно установлено, что вначале новорожденный видит окружающие предметы нерезкими, размытыми.</a:t>
            </a:r>
          </a:p>
          <a:p>
            <a:pPr defTabSz="449263" fontAlgn="base">
              <a:lnSpc>
                <a:spcPct val="140000"/>
              </a:lnSpc>
              <a:spcBef>
                <a:spcPts val="800"/>
              </a:spcBef>
              <a:spcAft>
                <a:spcPct val="0"/>
              </a:spcAft>
              <a:buClr>
                <a:schemeClr val="tx1"/>
              </a:buClr>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С другой стороны, ребенок уже обладает достаточной способностью сфокусировать свой взгляд на лице матери, особенно когда берет грудь.</a:t>
            </a:r>
          </a:p>
          <a:p>
            <a:pPr defTabSz="449263" fontAlgn="base">
              <a:lnSpc>
                <a:spcPct val="140000"/>
              </a:lnSpc>
              <a:spcBef>
                <a:spcPts val="800"/>
              </a:spcBef>
              <a:spcAft>
                <a:spcPct val="0"/>
              </a:spcAft>
              <a:buClr>
                <a:schemeClr val="tx1"/>
              </a:buClr>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Уже в течение первых часов жизни новорожденный начинает определять различия между лицом матери и других окружающих его людей.</a:t>
            </a:r>
          </a:p>
          <a:p>
            <a:pPr algn="just"/>
            <a:endPar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5136046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548680"/>
            <a:ext cx="7306971" cy="1051519"/>
          </a:xfrm>
        </p:spPr>
        <p:txBody>
          <a:bodyPr/>
          <a:lstStyle/>
          <a:p>
            <a:r>
              <a:rPr lang="ru-RU"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a:t>
            </a:r>
            <a:r>
              <a:rPr lang="ru-RU" sz="4400"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Первые документы»</a:t>
            </a: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644008" y="1844824"/>
            <a:ext cx="3886200" cy="29136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78529" y="2852936"/>
            <a:ext cx="4666125" cy="305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18504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476672"/>
            <a:ext cx="7123080" cy="924475"/>
          </a:xfrm>
        </p:spPr>
        <p:txBody>
          <a:bodyPr>
            <a:normAutofit/>
          </a:bodyPr>
          <a:lstStyle/>
          <a:p>
            <a:pPr algn="ctr"/>
            <a:r>
              <a:rPr lang="ru-RU" sz="4400"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Послеродовое отделение</a:t>
            </a:r>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727125"/>
            <a:ext cx="4038600" cy="2272112"/>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84172" y="1618745"/>
            <a:ext cx="3366655" cy="4488873"/>
          </a:xfrm>
        </p:spPr>
      </p:pic>
    </p:spTree>
    <p:extLst>
      <p:ext uri="{BB962C8B-B14F-4D97-AF65-F5344CB8AC3E}">
        <p14:creationId xmlns:p14="http://schemas.microsoft.com/office/powerpoint/2010/main" val="267807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1000"/>
                            </p:stCondLst>
                            <p:childTnLst>
                              <p:par>
                                <p:cTn id="11" presetID="53" presetClass="entr" presetSubtype="16" fill="hold" nodeType="afterEffect">
                                  <p:stCondLst>
                                    <p:cond delay="25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796136" y="2060848"/>
            <a:ext cx="3096491" cy="2809702"/>
          </a:xfrm>
        </p:spPr>
      </p:pic>
      <p:sp>
        <p:nvSpPr>
          <p:cNvPr id="2" name="Заголовок 1"/>
          <p:cNvSpPr>
            <a:spLocks noGrp="1"/>
          </p:cNvSpPr>
          <p:nvPr>
            <p:ph type="title"/>
          </p:nvPr>
        </p:nvSpPr>
        <p:spPr>
          <a:xfrm>
            <a:off x="971600" y="188640"/>
            <a:ext cx="7123080" cy="764704"/>
          </a:xfrm>
        </p:spPr>
        <p:txBody>
          <a:bodyPr>
            <a:normAutofit/>
          </a:bodyPr>
          <a:lstStyle/>
          <a:p>
            <a:r>
              <a:rPr lang="ru-RU" sz="3200"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РЕЖИМ «МАТЬ – ДИТЯ»</a:t>
            </a:r>
          </a:p>
        </p:txBody>
      </p:sp>
      <p:sp>
        <p:nvSpPr>
          <p:cNvPr id="3" name="Объект 2"/>
          <p:cNvSpPr>
            <a:spLocks noGrp="1"/>
          </p:cNvSpPr>
          <p:nvPr>
            <p:ph sz="half" idx="1"/>
          </p:nvPr>
        </p:nvSpPr>
        <p:spPr>
          <a:xfrm>
            <a:off x="28778" y="908720"/>
            <a:ext cx="6055390" cy="3816424"/>
          </a:xfrm>
        </p:spPr>
        <p:txBody>
          <a:bodyPr>
            <a:noAutofit/>
          </a:bodyPr>
          <a:lstStyle/>
          <a:p>
            <a:pPr marL="548640" lvl="2" indent="-411480" defTabSz="449263" fontAlgn="base">
              <a:lnSpc>
                <a:spcPct val="15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alt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С родильного зала и до момента выписки ребенок неразлучно находится с мамой.</a:t>
            </a:r>
          </a:p>
          <a:p>
            <a:pPr marL="548640" lvl="2" indent="-411480" defTabSz="449263" fontAlgn="base">
              <a:lnSpc>
                <a:spcPct val="15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alt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Уход за новорожденным и вскармливание мама осуществляет сама.</a:t>
            </a:r>
          </a:p>
          <a:p>
            <a:pPr marL="548640" lvl="2" indent="-411480" defTabSz="449263" fontAlgn="base">
              <a:lnSpc>
                <a:spcPct val="15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alt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Все основные манипуляции проводятся в присутствии мамы непосредственно в палате (вакцинация против гепатита В, </a:t>
            </a:r>
            <a:r>
              <a:rPr lang="ru-RU" altLang="ru-RU"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скрининговые</a:t>
            </a:r>
            <a:r>
              <a:rPr lang="ru-RU" alt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исследования, забор крови на анализы).</a:t>
            </a:r>
          </a:p>
          <a:p>
            <a:endParaRPr lang="ru-RU" sz="2400" dirty="0"/>
          </a:p>
        </p:txBody>
      </p:sp>
    </p:spTree>
    <p:extLst>
      <p:ext uri="{BB962C8B-B14F-4D97-AF65-F5344CB8AC3E}">
        <p14:creationId xmlns:p14="http://schemas.microsoft.com/office/powerpoint/2010/main" val="113286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404664"/>
            <a:ext cx="7125113" cy="1268760"/>
          </a:xfrm>
        </p:spPr>
        <p:txBody>
          <a:bodyPr vert="horz" lIns="91440" tIns="45720" rIns="91440" bIns="45720" rtlCol="0" anchor="ctr">
            <a:noAutofit/>
          </a:bodyPr>
          <a:lstStyle/>
          <a:p>
            <a:pPr algn="ctr"/>
            <a:r>
              <a:rPr lang="ru-RU" sz="2800"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САНЭПИДРЕЖИМ В ОТДЕЛЕНИИ НОВОРОЖДЕНСАНЭПИДРЕЖИМ В ОТДЕЛЕНИИ НОВОРОЖДЕННЫХНЫХ</a:t>
            </a:r>
          </a:p>
        </p:txBody>
      </p:sp>
      <p:sp>
        <p:nvSpPr>
          <p:cNvPr id="3" name="Объект 2"/>
          <p:cNvSpPr>
            <a:spLocks noGrp="1"/>
          </p:cNvSpPr>
          <p:nvPr>
            <p:ph idx="1"/>
          </p:nvPr>
        </p:nvSpPr>
        <p:spPr>
          <a:xfrm>
            <a:off x="467544" y="1484784"/>
            <a:ext cx="8136904" cy="4896543"/>
          </a:xfrm>
        </p:spPr>
        <p:txBody>
          <a:bodyPr/>
          <a:lstStyle/>
          <a:p>
            <a:pPr marL="548640" lvl="2" indent="-411480" defTabSz="449263" fontAlgn="base">
              <a:lnSpc>
                <a:spcPct val="15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altLang="ru-RU" sz="26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Режим «мать-дитя»</a:t>
            </a:r>
          </a:p>
          <a:p>
            <a:pPr marL="548640" lvl="2" indent="-411480" defTabSz="449263" fontAlgn="base">
              <a:lnSpc>
                <a:spcPct val="15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altLang="ru-RU" sz="26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Одноразовый стерильный материал</a:t>
            </a:r>
          </a:p>
          <a:p>
            <a:pPr marL="548640" lvl="2" indent="-411480" defTabSz="449263" fontAlgn="base">
              <a:lnSpc>
                <a:spcPct val="15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altLang="ru-RU" sz="26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Индивидуальные </a:t>
            </a:r>
            <a:r>
              <a:rPr lang="ru-RU" altLang="ru-RU" sz="26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предметы ухода </a:t>
            </a:r>
          </a:p>
          <a:p>
            <a:pPr marL="548640" lvl="2" indent="-411480" defTabSz="449263" fontAlgn="base">
              <a:lnSpc>
                <a:spcPct val="15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altLang="ru-RU" sz="26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Минимальное участие медицинского персонала в процессе ухода за новорожденным</a:t>
            </a:r>
          </a:p>
          <a:p>
            <a:pPr marL="548640" lvl="2" indent="-411480" defTabSz="449263" fontAlgn="base">
              <a:lnSpc>
                <a:spcPct val="15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altLang="ru-RU" sz="26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Строгое соблюдение правил личной гигиены</a:t>
            </a:r>
          </a:p>
          <a:p>
            <a:endParaRPr lang="ru-RU" dirty="0">
              <a:solidFill>
                <a:schemeClr val="bg1"/>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9671460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vert="horz" lIns="91440" tIns="45720" rIns="91440" bIns="45720" rtlCol="0" anchor="ctr">
            <a:noAutofit/>
          </a:bodyPr>
          <a:lstStyle/>
          <a:p>
            <a:r>
              <a:rPr lang="ru-RU" sz="3200"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ГРУДНОЕ ВСКАРМЛИВАНИЕ</a:t>
            </a:r>
          </a:p>
        </p:txBody>
      </p:sp>
      <p:sp>
        <p:nvSpPr>
          <p:cNvPr id="3" name="Объект 2"/>
          <p:cNvSpPr>
            <a:spLocks noGrp="1"/>
          </p:cNvSpPr>
          <p:nvPr>
            <p:ph idx="1"/>
          </p:nvPr>
        </p:nvSpPr>
        <p:spPr>
          <a:xfrm>
            <a:off x="827584" y="1807361"/>
            <a:ext cx="7306971" cy="4357943"/>
          </a:xfrm>
        </p:spPr>
        <p:txBody>
          <a:bodyPr>
            <a:normAutofit fontScale="92500" lnSpcReduction="10000"/>
          </a:bodyPr>
          <a:lstStyle/>
          <a:p>
            <a:pPr marL="548640" lvl="2" indent="-411480" defTabSz="449263" fontAlgn="base">
              <a:lnSpc>
                <a:spcPct val="16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altLang="ru-RU"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Помощь по грудному вскармливанию оказывает врач неонатолог, медицинская сестра отделения новорожденных, инструктор по грудному вскармливанию</a:t>
            </a:r>
          </a:p>
          <a:p>
            <a:pPr marL="548640" lvl="2" indent="-411480" defTabSz="449263" fontAlgn="base">
              <a:lnSpc>
                <a:spcPct val="16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altLang="ru-RU"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В отделении женщинам предлагаются наглядные пособия по основным аспектам грудного вскармливания</a:t>
            </a:r>
          </a:p>
          <a:p>
            <a:endParaRPr lang="ru-RU" dirty="0"/>
          </a:p>
        </p:txBody>
      </p:sp>
    </p:spTree>
    <p:extLst>
      <p:ext uri="{BB962C8B-B14F-4D97-AF65-F5344CB8AC3E}">
        <p14:creationId xmlns:p14="http://schemas.microsoft.com/office/powerpoint/2010/main" val="28414170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6056" y="1623121"/>
            <a:ext cx="3672408" cy="4941168"/>
          </a:xfrm>
          <a:prstGeom prst="rect">
            <a:avLst/>
          </a:prstGeom>
        </p:spPr>
      </p:pic>
      <p:sp>
        <p:nvSpPr>
          <p:cNvPr id="2" name="Заголовок 1"/>
          <p:cNvSpPr>
            <a:spLocks noGrp="1"/>
          </p:cNvSpPr>
          <p:nvPr>
            <p:ph type="title"/>
          </p:nvPr>
        </p:nvSpPr>
        <p:spPr>
          <a:xfrm>
            <a:off x="323528" y="486493"/>
            <a:ext cx="8424936" cy="924475"/>
          </a:xfrm>
        </p:spPr>
        <p:txBody>
          <a:bodyPr>
            <a:noAutofit/>
          </a:bodyPr>
          <a:lstStyle/>
          <a:p>
            <a:r>
              <a:rPr lang="ru-RU" sz="3200"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ВТОРИЧНАЯ ОБРАБОТКА НОВОРОЖДЕННОГО</a:t>
            </a:r>
          </a:p>
        </p:txBody>
      </p:sp>
      <p:sp>
        <p:nvSpPr>
          <p:cNvPr id="3" name="Объект 2"/>
          <p:cNvSpPr>
            <a:spLocks noGrp="1"/>
          </p:cNvSpPr>
          <p:nvPr>
            <p:ph idx="1"/>
          </p:nvPr>
        </p:nvSpPr>
        <p:spPr>
          <a:xfrm>
            <a:off x="625961" y="1410969"/>
            <a:ext cx="4450095" cy="4610320"/>
          </a:xfrm>
        </p:spPr>
        <p:txBody>
          <a:bodyPr>
            <a:normAutofit fontScale="92500"/>
          </a:bodyPr>
          <a:lstStyle/>
          <a:p>
            <a:pPr marL="137160" lvl="2" indent="0" defTabSz="449263" fontAlgn="base">
              <a:lnSpc>
                <a:spcPct val="150000"/>
              </a:lnSpc>
              <a:spcBef>
                <a:spcPts val="800"/>
              </a:spcBef>
              <a:spcAft>
                <a:spcPct val="0"/>
              </a:spcAft>
              <a:buSzPct val="100000"/>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ru-RU" altLang="ru-RU" sz="26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a:p>
            <a:pPr marL="548640" lvl="2" indent="-411480" defTabSz="449263" fontAlgn="base">
              <a:lnSpc>
                <a:spcPct val="15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altLang="ru-RU" sz="26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Удаляется первородная смазка из естественных </a:t>
            </a:r>
            <a:r>
              <a:rPr lang="ru-RU" altLang="ru-RU" sz="26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складок</a:t>
            </a:r>
            <a:r>
              <a:rPr lang="en-US" altLang="ru-RU" sz="26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ru-RU" altLang="ru-RU" sz="26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спустя первые сутки</a:t>
            </a:r>
            <a:endParaRPr lang="ru-RU" altLang="ru-RU" sz="26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a:p>
            <a:pPr marL="548640" lvl="2" indent="-411480" defTabSz="449263" fontAlgn="base">
              <a:lnSpc>
                <a:spcPct val="15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altLang="ru-RU" sz="26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Ребенок одевается в «</a:t>
            </a:r>
            <a:r>
              <a:rPr lang="ru-RU" altLang="ru-RU" sz="26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боди</a:t>
            </a:r>
            <a:r>
              <a:rPr lang="ru-RU" altLang="ru-RU" sz="26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a:t>
            </a:r>
          </a:p>
          <a:p>
            <a:pPr marL="338138" lvl="0" indent="-338138" defTabSz="449263" fontAlgn="base">
              <a:lnSpc>
                <a:spcPct val="110000"/>
              </a:lnSpc>
              <a:spcBef>
                <a:spcPts val="800"/>
              </a:spcBef>
              <a:spcAft>
                <a:spcPct val="0"/>
              </a:spcAft>
              <a:buClr>
                <a:srgbClr val="800000"/>
              </a:buClr>
              <a:buSzPct val="100000"/>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altLang="ru-RU" sz="2800" dirty="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 </a:t>
            </a:r>
          </a:p>
          <a:p>
            <a:endParaRPr lang="ru-RU" dirty="0"/>
          </a:p>
        </p:txBody>
      </p:sp>
    </p:spTree>
    <p:extLst>
      <p:ext uri="{BB962C8B-B14F-4D97-AF65-F5344CB8AC3E}">
        <p14:creationId xmlns:p14="http://schemas.microsoft.com/office/powerpoint/2010/main" val="378766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002060"/>
                </a:solidFill>
                <a:latin typeface="Cambria Math" panose="02040503050406030204" pitchFamily="18" charset="0"/>
                <a:ea typeface="Cambria Math" panose="02040503050406030204" pitchFamily="18" charset="0"/>
              </a:rPr>
              <a:t>Что нужно взять в род. дом?</a:t>
            </a:r>
            <a:endParaRPr lang="ru-RU" dirty="0">
              <a:solidFill>
                <a:srgbClr val="002060"/>
              </a:solidFill>
              <a:latin typeface="Cambria Math" panose="02040503050406030204" pitchFamily="18" charset="0"/>
              <a:ea typeface="Cambria Math" panose="02040503050406030204" pitchFamily="18" charset="0"/>
            </a:endParaRPr>
          </a:p>
        </p:txBody>
      </p:sp>
      <p:sp>
        <p:nvSpPr>
          <p:cNvPr id="3" name="Объект 2"/>
          <p:cNvSpPr>
            <a:spLocks noGrp="1"/>
          </p:cNvSpPr>
          <p:nvPr>
            <p:ph idx="1"/>
          </p:nvPr>
        </p:nvSpPr>
        <p:spPr/>
        <p:txBody>
          <a:bodyPr>
            <a:normAutofit/>
          </a:bodyPr>
          <a:lstStyle/>
          <a:p>
            <a:pPr>
              <a:buFont typeface="Wingdings" panose="05000000000000000000" pitchFamily="2" charset="2"/>
              <a:buChar char="v"/>
            </a:pPr>
            <a:r>
              <a:rPr lang="ru-RU" sz="3600" dirty="0" smtClean="0">
                <a:latin typeface="Cambria Math" panose="02040503050406030204" pitchFamily="18" charset="0"/>
                <a:ea typeface="Cambria Math" panose="02040503050406030204" pitchFamily="18" charset="0"/>
              </a:rPr>
              <a:t>Термометр электронный</a:t>
            </a:r>
          </a:p>
          <a:p>
            <a:pPr>
              <a:buFont typeface="Wingdings" panose="05000000000000000000" pitchFamily="2" charset="2"/>
              <a:buChar char="v"/>
            </a:pPr>
            <a:r>
              <a:rPr lang="ru-RU" sz="3600" dirty="0" smtClean="0">
                <a:latin typeface="Cambria Math" panose="02040503050406030204" pitchFamily="18" charset="0"/>
                <a:ea typeface="Cambria Math" panose="02040503050406030204" pitchFamily="18" charset="0"/>
              </a:rPr>
              <a:t>Детское жидкое мыло с дозатором</a:t>
            </a:r>
          </a:p>
          <a:p>
            <a:pPr>
              <a:buFont typeface="Wingdings" panose="05000000000000000000" pitchFamily="2" charset="2"/>
              <a:buChar char="v"/>
            </a:pPr>
            <a:r>
              <a:rPr lang="ru-RU" sz="3600" dirty="0" smtClean="0">
                <a:latin typeface="Cambria Math" panose="02040503050406030204" pitchFamily="18" charset="0"/>
                <a:ea typeface="Cambria Math" panose="02040503050406030204" pitchFamily="18" charset="0"/>
              </a:rPr>
              <a:t>Одноразовые подгузники (5 штук)</a:t>
            </a:r>
          </a:p>
          <a:p>
            <a:pPr>
              <a:buFont typeface="Wingdings" panose="05000000000000000000" pitchFamily="2" charset="2"/>
              <a:buChar char="v"/>
            </a:pPr>
            <a:r>
              <a:rPr lang="ru-RU" sz="3600" dirty="0" smtClean="0">
                <a:latin typeface="Cambria Math" panose="02040503050406030204" pitchFamily="18" charset="0"/>
                <a:ea typeface="Cambria Math" panose="02040503050406030204" pitchFamily="18" charset="0"/>
              </a:rPr>
              <a:t>Влажные салфетки детские</a:t>
            </a:r>
          </a:p>
          <a:p>
            <a:pPr>
              <a:buFont typeface="Wingdings" panose="05000000000000000000" pitchFamily="2" charset="2"/>
              <a:buChar char="v"/>
            </a:pPr>
            <a:r>
              <a:rPr lang="ru-RU" sz="3600" dirty="0" smtClean="0">
                <a:latin typeface="Cambria Math" panose="02040503050406030204" pitchFamily="18" charset="0"/>
                <a:ea typeface="Cambria Math" panose="02040503050406030204" pitchFamily="18" charset="0"/>
              </a:rPr>
              <a:t>Шапочки, носочки (по желанию)</a:t>
            </a:r>
          </a:p>
          <a:p>
            <a:pPr>
              <a:buFont typeface="Wingdings" panose="05000000000000000000" pitchFamily="2" charset="2"/>
              <a:buChar char="v"/>
            </a:pPr>
            <a:r>
              <a:rPr lang="ru-RU" sz="3600" dirty="0" smtClean="0">
                <a:latin typeface="Cambria Math" panose="02040503050406030204" pitchFamily="18" charset="0"/>
                <a:ea typeface="Cambria Math" panose="02040503050406030204" pitchFamily="18" charset="0"/>
              </a:rPr>
              <a:t>Авторучка</a:t>
            </a:r>
            <a:endParaRPr lang="ru-RU" sz="36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8036062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СКРИНИНГ В РОДИЛЬНОМ ДОМЕ</a:t>
            </a:r>
          </a:p>
        </p:txBody>
      </p:sp>
      <p:sp>
        <p:nvSpPr>
          <p:cNvPr id="3" name="Объект 2"/>
          <p:cNvSpPr>
            <a:spLocks noGrp="1"/>
          </p:cNvSpPr>
          <p:nvPr>
            <p:ph idx="1"/>
          </p:nvPr>
        </p:nvSpPr>
        <p:spPr>
          <a:xfrm>
            <a:off x="1115616" y="1772816"/>
            <a:ext cx="6658902" cy="3960440"/>
          </a:xfrm>
        </p:spPr>
        <p:txBody>
          <a:bodyPr>
            <a:normAutofit/>
          </a:bodyPr>
          <a:lstStyle/>
          <a:p>
            <a:pPr marL="548640" lvl="2" indent="-411480" algn="ctr" defTabSz="449263" fontAlgn="base">
              <a:lnSpc>
                <a:spcPct val="15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altLang="ru-RU" sz="26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Обследование на наследственные заболевание</a:t>
            </a:r>
          </a:p>
          <a:p>
            <a:pPr marL="548640" lvl="2" indent="-411480" algn="ctr" defTabSz="449263" fontAlgn="base">
              <a:lnSpc>
                <a:spcPct val="15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altLang="ru-RU" sz="2600" kern="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Аудиоскрининг</a:t>
            </a:r>
            <a:endParaRPr lang="ru-RU" altLang="ru-RU" sz="26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a:p>
            <a:pPr marL="137160" lvl="2" indent="0" algn="ctr" defTabSz="449263" fontAlgn="base">
              <a:lnSpc>
                <a:spcPct val="150000"/>
              </a:lnSpc>
              <a:spcBef>
                <a:spcPts val="800"/>
              </a:spcBef>
              <a:spcAft>
                <a:spcPct val="0"/>
              </a:spcAft>
              <a:buSzPct val="100000"/>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ru-RU" sz="26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1673133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20688"/>
            <a:ext cx="8229600" cy="1143000"/>
          </a:xfrm>
        </p:spPr>
        <p:txBody>
          <a:bodyPr>
            <a:noAutofit/>
          </a:bodyPr>
          <a:lstStyle/>
          <a:p>
            <a:r>
              <a:rPr lang="ru-RU" sz="4000"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СКРИНИНГ НА НАСЛЕДСТВЕННЫЕ ЗАБОЛЕВАНИЯ</a:t>
            </a:r>
          </a:p>
        </p:txBody>
      </p:sp>
      <p:sp>
        <p:nvSpPr>
          <p:cNvPr id="3" name="Объект 2"/>
          <p:cNvSpPr>
            <a:spLocks noGrp="1"/>
          </p:cNvSpPr>
          <p:nvPr>
            <p:ph idx="1"/>
          </p:nvPr>
        </p:nvSpPr>
        <p:spPr>
          <a:xfrm>
            <a:off x="611560" y="1916832"/>
            <a:ext cx="8002808" cy="4752527"/>
          </a:xfrm>
        </p:spPr>
        <p:txBody>
          <a:bodyPr>
            <a:normAutofit/>
          </a:bodyPr>
          <a:lstStyle/>
          <a:p>
            <a:pPr marL="548640" lvl="2" indent="-411480" defTabSz="449263" fontAlgn="base">
              <a:lnSpc>
                <a:spcPct val="15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altLang="ru-RU"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Скрининговое обследование на </a:t>
            </a:r>
            <a:r>
              <a:rPr lang="ru-RU" altLang="ru-RU" sz="28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фенилкетонурию</a:t>
            </a:r>
            <a:r>
              <a:rPr lang="ru-RU" altLang="ru-RU"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ru-RU" altLang="ru-RU" sz="28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гипотериоз</a:t>
            </a:r>
            <a:r>
              <a:rPr lang="ru-RU" altLang="ru-RU"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ru-RU" altLang="ru-RU" sz="28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галактоземию</a:t>
            </a:r>
            <a:r>
              <a:rPr lang="ru-RU" altLang="ru-RU"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ru-RU" altLang="ru-RU" sz="28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муковисцедоз</a:t>
            </a:r>
            <a:r>
              <a:rPr lang="ru-RU" altLang="ru-RU"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адреногенитальный синдром</a:t>
            </a:r>
          </a:p>
          <a:p>
            <a:pPr marL="548640" lvl="2" indent="-411480" defTabSz="449263" fontAlgn="base">
              <a:lnSpc>
                <a:spcPct val="15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altLang="ru-RU"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Направлено на их раннее выявление, своевременное лечение, профилактику инвалидности и развития тяжелых последствий</a:t>
            </a:r>
          </a:p>
          <a:p>
            <a:pPr lvl="0" indent="-338138" defTabSz="449263" fontAlgn="base">
              <a:lnSpc>
                <a:spcPct val="115000"/>
              </a:lnSpc>
              <a:spcBef>
                <a:spcPts val="800"/>
              </a:spcBef>
              <a:spcAft>
                <a:spcPct val="0"/>
              </a:spcAft>
              <a:buClrTx/>
              <a:buSzPct val="100000"/>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ru-RU" altLang="ru-RU" sz="3200" b="1" dirty="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a:p>
            <a:endParaRPr lang="ru-RU" dirty="0"/>
          </a:p>
        </p:txBody>
      </p:sp>
    </p:spTree>
    <p:extLst>
      <p:ext uri="{BB962C8B-B14F-4D97-AF65-F5344CB8AC3E}">
        <p14:creationId xmlns:p14="http://schemas.microsoft.com/office/powerpoint/2010/main" val="785629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441348" y="2276872"/>
            <a:ext cx="4586319" cy="25808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67544" y="404664"/>
            <a:ext cx="8229600" cy="1143000"/>
          </a:xfrm>
        </p:spPr>
        <p:txBody>
          <a:bodyPr vert="horz" lIns="91440" tIns="45720" rIns="91440" bIns="45720" rtlCol="0" anchor="ctr">
            <a:noAutofit/>
          </a:bodyPr>
          <a:lstStyle/>
          <a:p>
            <a:pPr algn="ctr"/>
            <a:r>
              <a:rPr lang="ru-RU" sz="4000"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СКРИНИНГ НА НАСЛЕДСТВЕННЫЕ ЗАБОЛЕВАНИЯ</a:t>
            </a:r>
          </a:p>
        </p:txBody>
      </p:sp>
      <p:sp>
        <p:nvSpPr>
          <p:cNvPr id="3" name="Объект 2"/>
          <p:cNvSpPr>
            <a:spLocks noGrp="1"/>
          </p:cNvSpPr>
          <p:nvPr>
            <p:ph idx="1"/>
          </p:nvPr>
        </p:nvSpPr>
        <p:spPr>
          <a:xfrm>
            <a:off x="0" y="1547664"/>
            <a:ext cx="4427984" cy="5049688"/>
          </a:xfrm>
        </p:spPr>
        <p:txBody>
          <a:bodyPr>
            <a:normAutofit fontScale="92500"/>
          </a:bodyPr>
          <a:lstStyle/>
          <a:p>
            <a:pPr marL="548640" lvl="2" indent="-411480" defTabSz="449263" fontAlgn="base">
              <a:lnSpc>
                <a:spcPct val="150000"/>
              </a:lnSpc>
              <a:spcBef>
                <a:spcPts val="800"/>
              </a:spcBef>
              <a:spcAft>
                <a:spcPct val="0"/>
              </a:spcAft>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altLang="ru-RU"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Забор образца крови у ребенка осуществляется в родильном доме на специальные </a:t>
            </a:r>
            <a:r>
              <a:rPr lang="ru-RU" altLang="ru-RU" sz="28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тест-бланки, натощак, </a:t>
            </a:r>
            <a:r>
              <a:rPr lang="ru-RU" altLang="ru-RU"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на 4 день жизни у доношенного и на </a:t>
            </a:r>
            <a:r>
              <a:rPr lang="ru-RU" altLang="ru-RU" sz="28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ru-RU" altLang="ru-RU"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7 день у недоношенного </a:t>
            </a:r>
            <a:r>
              <a:rPr lang="ru-RU" altLang="ru-RU" sz="28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ru-RU" altLang="ru-RU"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ребенка</a:t>
            </a:r>
          </a:p>
          <a:p>
            <a:endParaRPr lang="ru-RU" dirty="0"/>
          </a:p>
        </p:txBody>
      </p:sp>
    </p:spTree>
    <p:extLst>
      <p:ext uri="{BB962C8B-B14F-4D97-AF65-F5344CB8AC3E}">
        <p14:creationId xmlns:p14="http://schemas.microsoft.com/office/powerpoint/2010/main" val="297266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60648"/>
            <a:ext cx="8496944" cy="1584176"/>
          </a:xfrm>
        </p:spPr>
        <p:txBody>
          <a:bodyPr>
            <a:normAutofit/>
          </a:bodyPr>
          <a:lstStyle/>
          <a:p>
            <a:r>
              <a:rPr lang="ru-RU"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n-ea"/>
                <a:cs typeface="Times New Roman" pitchFamily="18" charset="0"/>
              </a:rPr>
              <a:t>Реконструкция изображения: справа – визуальное восприятие новорожденного, слева – взрослого.</a:t>
            </a:r>
          </a:p>
        </p:txBody>
      </p:sp>
      <p:pic>
        <p:nvPicPr>
          <p:cNvPr id="4"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2060848"/>
            <a:ext cx="8136904" cy="38884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70532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229600" cy="1143000"/>
          </a:xfrm>
        </p:spPr>
        <p:txBody>
          <a:bodyPr vert="horz" lIns="91440" tIns="45720" rIns="91440" bIns="45720" rtlCol="0" anchor="ctr">
            <a:noAutofit/>
          </a:bodyPr>
          <a:lstStyle/>
          <a:p>
            <a:r>
              <a:rPr lang="ru-RU" sz="4000"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СКРИНИНГ НА НАСЛЕДСТВЕННЫЕ ЗАБОЛЕВАНИЯ</a:t>
            </a:r>
          </a:p>
        </p:txBody>
      </p:sp>
      <p:sp>
        <p:nvSpPr>
          <p:cNvPr id="3" name="Объект 2"/>
          <p:cNvSpPr>
            <a:spLocks noGrp="1"/>
          </p:cNvSpPr>
          <p:nvPr>
            <p:ph idx="1"/>
          </p:nvPr>
        </p:nvSpPr>
        <p:spPr>
          <a:xfrm>
            <a:off x="683568" y="1807361"/>
            <a:ext cx="7450987" cy="4141919"/>
          </a:xfrm>
        </p:spPr>
        <p:txBody>
          <a:bodyPr/>
          <a:lstStyle/>
          <a:p>
            <a:pPr marL="461962" lvl="0" indent="-457200" algn="ctr" defTabSz="449263" fontAlgn="base">
              <a:lnSpc>
                <a:spcPct val="13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Обследование ребенка на </a:t>
            </a:r>
          </a:p>
          <a:p>
            <a:pPr lvl="0" indent="-338138" algn="ctr" defTabSz="449263" fontAlgn="base">
              <a:lnSpc>
                <a:spcPct val="130000"/>
              </a:lnSpc>
              <a:spcBef>
                <a:spcPts val="800"/>
              </a:spcBef>
              <a:spcAft>
                <a:spcPct val="0"/>
              </a:spcAft>
              <a:buClrTx/>
              <a:buSzPct val="100000"/>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наследственные заболевания нельзя проводить в день вакцинации против туберкулеза!</a:t>
            </a:r>
          </a:p>
          <a:p>
            <a:pPr algn="ctr"/>
            <a:endParaRPr lang="ru-RU" dirty="0"/>
          </a:p>
        </p:txBody>
      </p:sp>
    </p:spTree>
    <p:extLst>
      <p:ext uri="{BB962C8B-B14F-4D97-AF65-F5344CB8AC3E}">
        <p14:creationId xmlns:p14="http://schemas.microsoft.com/office/powerpoint/2010/main" val="20697590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032" y="1257131"/>
            <a:ext cx="4137924" cy="5517232"/>
          </a:xfrm>
          <a:prstGeom prst="rect">
            <a:avLst/>
          </a:prstGeom>
        </p:spPr>
      </p:pic>
      <p:sp>
        <p:nvSpPr>
          <p:cNvPr id="2" name="Заголовок 1"/>
          <p:cNvSpPr>
            <a:spLocks noGrp="1"/>
          </p:cNvSpPr>
          <p:nvPr>
            <p:ph type="title"/>
          </p:nvPr>
        </p:nvSpPr>
        <p:spPr>
          <a:xfrm>
            <a:off x="810500" y="332656"/>
            <a:ext cx="7125113" cy="924475"/>
          </a:xfrm>
        </p:spPr>
        <p:txBody>
          <a:bodyPr vert="horz" lIns="91440" tIns="45720" rIns="91440" bIns="45720" rtlCol="0" anchor="ctr">
            <a:noAutofit/>
          </a:bodyPr>
          <a:lstStyle/>
          <a:p>
            <a:r>
              <a:rPr lang="ru-RU" sz="4000"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АУДИОСКРИНИНГ</a:t>
            </a:r>
          </a:p>
        </p:txBody>
      </p:sp>
      <p:sp>
        <p:nvSpPr>
          <p:cNvPr id="3" name="Объект 2"/>
          <p:cNvSpPr>
            <a:spLocks noGrp="1"/>
          </p:cNvSpPr>
          <p:nvPr>
            <p:ph idx="1"/>
          </p:nvPr>
        </p:nvSpPr>
        <p:spPr>
          <a:xfrm>
            <a:off x="0" y="1269529"/>
            <a:ext cx="5256584" cy="5184576"/>
          </a:xfrm>
        </p:spPr>
        <p:txBody>
          <a:bodyPr>
            <a:noAutofit/>
          </a:bodyPr>
          <a:lstStyle/>
          <a:p>
            <a:pPr defTabSz="449263" fontAlgn="base">
              <a:lnSpc>
                <a:spcPct val="13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Тест позволяет выявить новорожденных, у которых, возможно, имеются  нарушения слуха</a:t>
            </a:r>
          </a:p>
          <a:p>
            <a:pPr defTabSz="449263" fontAlgn="base">
              <a:lnSpc>
                <a:spcPct val="13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Чем раньше будут обнаружены подобные нарушения, тем лучше прогноз для последующего развития вашего малыша</a:t>
            </a:r>
          </a:p>
        </p:txBody>
      </p:sp>
    </p:spTree>
    <p:extLst>
      <p:ext uri="{BB962C8B-B14F-4D97-AF65-F5344CB8AC3E}">
        <p14:creationId xmlns:p14="http://schemas.microsoft.com/office/powerpoint/2010/main" val="56324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vert="horz" lIns="91440" tIns="45720" rIns="91440" bIns="45720" rtlCol="0" anchor="ctr">
            <a:noAutofit/>
          </a:bodyPr>
          <a:lstStyle/>
          <a:p>
            <a:pPr algn="ctr"/>
            <a:r>
              <a:rPr lang="ru-RU"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ТРАНЗИТОРНЫЕ</a:t>
            </a:r>
            <a:r>
              <a:rPr lang="ru-RU" b="1" dirty="0">
                <a:solidFill>
                  <a:srgbClr val="FFFF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 </a:t>
            </a:r>
            <a:r>
              <a:rPr lang="ru-RU"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СОСТОЯНИЯ</a:t>
            </a:r>
          </a:p>
        </p:txBody>
      </p:sp>
      <p:sp>
        <p:nvSpPr>
          <p:cNvPr id="3" name="Объект 2"/>
          <p:cNvSpPr>
            <a:spLocks noGrp="1"/>
          </p:cNvSpPr>
          <p:nvPr>
            <p:ph idx="1"/>
          </p:nvPr>
        </p:nvSpPr>
        <p:spPr>
          <a:xfrm>
            <a:off x="683568" y="1600199"/>
            <a:ext cx="7344816" cy="4608512"/>
          </a:xfrm>
        </p:spPr>
        <p:txBody>
          <a:bodyPr/>
          <a:lstStyle/>
          <a:p>
            <a:pPr marL="0" lvl="0" indent="0" defTabSz="449263" fontAlgn="base">
              <a:lnSpc>
                <a:spcPct val="110000"/>
              </a:lnSpc>
              <a:spcBef>
                <a:spcPts val="700"/>
              </a:spcBef>
              <a:spcAft>
                <a:spcPct val="0"/>
              </a:spcAft>
              <a:buClr>
                <a:schemeClr val="bg1"/>
              </a:buClr>
              <a:buSzPct val="100000"/>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altLang="ru-RU" sz="2800" b="1"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Они физиологичны</a:t>
            </a:r>
            <a:r>
              <a:rPr lang="ru-RU" altLang="ru-RU"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т.е. абсолютно нормальны </a:t>
            </a:r>
          </a:p>
          <a:p>
            <a:pPr marL="0" lvl="0" indent="0" defTabSz="449263" fontAlgn="base">
              <a:lnSpc>
                <a:spcPct val="110000"/>
              </a:lnSpc>
              <a:spcBef>
                <a:spcPts val="700"/>
              </a:spcBef>
              <a:spcAft>
                <a:spcPct val="0"/>
              </a:spcAft>
              <a:buClr>
                <a:schemeClr val="bg1"/>
              </a:buClr>
              <a:buSzPct val="100000"/>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altLang="ru-RU"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Транзиторные состояния наблюдаются у новорожденных </a:t>
            </a:r>
            <a:r>
              <a:rPr lang="ru-RU" altLang="ru-RU" sz="2800" b="1"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в первые дни и недели жизни</a:t>
            </a:r>
            <a:r>
              <a:rPr lang="ru-RU" altLang="ru-RU"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ru-RU" altLang="ru-RU" sz="2800" u="sng"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самопроизвольно проходят и специального лечения не требуют </a:t>
            </a:r>
          </a:p>
          <a:p>
            <a:pPr algn="ctr"/>
            <a:endParaRPr lang="ru-RU" u="sng" dirty="0"/>
          </a:p>
        </p:txBody>
      </p:sp>
    </p:spTree>
    <p:extLst>
      <p:ext uri="{BB962C8B-B14F-4D97-AF65-F5344CB8AC3E}">
        <p14:creationId xmlns:p14="http://schemas.microsoft.com/office/powerpoint/2010/main" val="40290387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332656"/>
            <a:ext cx="7125113" cy="924475"/>
          </a:xfrm>
        </p:spPr>
        <p:txBody>
          <a:bodyPr vert="horz" lIns="91440" tIns="45720" rIns="91440" bIns="45720" rtlCol="0" anchor="ctr">
            <a:noAutofit/>
          </a:bodyPr>
          <a:lstStyle/>
          <a:p>
            <a:pPr algn="ctr"/>
            <a:r>
              <a:rPr lang="ru-RU" sz="3600"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ТРАНЗИТОРНЫЕ</a:t>
            </a:r>
            <a:r>
              <a:rPr lang="ru-RU" b="1" dirty="0">
                <a:solidFill>
                  <a:srgbClr val="FFFF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 </a:t>
            </a:r>
            <a:r>
              <a:rPr lang="ru-RU" sz="3600"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СОСТОЯНИЯ</a:t>
            </a:r>
            <a:endParaRPr lang="ru-RU"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p:txBody>
      </p:sp>
      <p:sp>
        <p:nvSpPr>
          <p:cNvPr id="3" name="Объект 2"/>
          <p:cNvSpPr>
            <a:spLocks noGrp="1"/>
          </p:cNvSpPr>
          <p:nvPr>
            <p:ph idx="1"/>
          </p:nvPr>
        </p:nvSpPr>
        <p:spPr>
          <a:xfrm>
            <a:off x="224905" y="1628800"/>
            <a:ext cx="4766001" cy="4717983"/>
          </a:xfrm>
        </p:spPr>
        <p:txBody>
          <a:bodyPr>
            <a:normAutofit fontScale="92500"/>
          </a:bodyPr>
          <a:lstStyle/>
          <a:p>
            <a:pPr marL="4762" lvl="0" indent="0" defTabSz="449263" fontAlgn="base">
              <a:lnSpc>
                <a:spcPct val="155000"/>
              </a:lnSpc>
              <a:spcBef>
                <a:spcPts val="600"/>
              </a:spcBef>
              <a:spcAft>
                <a:spcPct val="0"/>
              </a:spcAft>
              <a:buClrTx/>
              <a:buSzPct val="100000"/>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3000" u="sng"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Транзиторными или переходными </a:t>
            </a:r>
            <a:r>
              <a:rPr lang="ru-RU" altLang="ru-RU" sz="3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называются состояния, реакции, которые отражают процесс адаптации ребенка к новым условиям жизни (вне утробы матери)</a:t>
            </a:r>
          </a:p>
          <a:p>
            <a:pPr algn="ctr"/>
            <a:endParaRPr lang="ru-RU" sz="2800" dirty="0">
              <a:solidFill>
                <a:prstClr val="white"/>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4" y="1556792"/>
            <a:ext cx="3651870" cy="4869160"/>
          </a:xfrm>
          <a:prstGeom prst="rect">
            <a:avLst/>
          </a:prstGeom>
        </p:spPr>
      </p:pic>
    </p:spTree>
    <p:extLst>
      <p:ext uri="{BB962C8B-B14F-4D97-AF65-F5344CB8AC3E}">
        <p14:creationId xmlns:p14="http://schemas.microsoft.com/office/powerpoint/2010/main" val="33782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vert="horz" lIns="91440" tIns="45720" rIns="91440" bIns="45720" rtlCol="0" anchor="ctr">
            <a:noAutofit/>
          </a:bodyPr>
          <a:lstStyle/>
          <a:p>
            <a:pPr algn="ctr"/>
            <a:r>
              <a:rPr lang="ru-RU"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ТРАНЗИТОРНЫЕ</a:t>
            </a:r>
            <a:r>
              <a:rPr lang="ru-RU" b="1" dirty="0">
                <a:solidFill>
                  <a:srgbClr val="FFFF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 </a:t>
            </a:r>
            <a:r>
              <a:rPr lang="ru-RU"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СОСТОЯНИЯ</a:t>
            </a:r>
          </a:p>
        </p:txBody>
      </p:sp>
      <p:sp>
        <p:nvSpPr>
          <p:cNvPr id="3" name="Объект 2"/>
          <p:cNvSpPr>
            <a:spLocks noGrp="1"/>
          </p:cNvSpPr>
          <p:nvPr>
            <p:ph idx="1"/>
          </p:nvPr>
        </p:nvSpPr>
        <p:spPr>
          <a:xfrm>
            <a:off x="755576" y="1772816"/>
            <a:ext cx="7125112" cy="4051437"/>
          </a:xfrm>
        </p:spPr>
        <p:txBody>
          <a:bodyPr>
            <a:normAutofit fontScale="85000" lnSpcReduction="10000"/>
          </a:bodyPr>
          <a:lstStyle/>
          <a:p>
            <a:pPr lvl="0" defTabSz="449263" fontAlgn="base">
              <a:lnSpc>
                <a:spcPct val="14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31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Потеря первоначальной массы тела</a:t>
            </a:r>
          </a:p>
          <a:p>
            <a:pPr lvl="0" defTabSz="449263" fontAlgn="base">
              <a:lnSpc>
                <a:spcPct val="14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31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Изменения кожных покровов</a:t>
            </a:r>
          </a:p>
          <a:p>
            <a:pPr lvl="0" defTabSz="449263" fontAlgn="base">
              <a:lnSpc>
                <a:spcPct val="14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31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Половой криз</a:t>
            </a:r>
          </a:p>
          <a:p>
            <a:pPr lvl="0" defTabSz="449263" fontAlgn="base">
              <a:lnSpc>
                <a:spcPct val="14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31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Мочекислый инфаркт</a:t>
            </a:r>
          </a:p>
          <a:p>
            <a:pPr lvl="0" defTabSz="449263" fontAlgn="base">
              <a:lnSpc>
                <a:spcPct val="14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31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Транзиторные изменения кишечника</a:t>
            </a:r>
          </a:p>
          <a:p>
            <a:pPr lvl="0" defTabSz="449263" fontAlgn="base">
              <a:lnSpc>
                <a:spcPct val="14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31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Физиологическая желтуха новорожденного </a:t>
            </a:r>
          </a:p>
          <a:p>
            <a:endParaRPr lang="ru-RU" dirty="0"/>
          </a:p>
        </p:txBody>
      </p:sp>
    </p:spTree>
    <p:extLst>
      <p:ext uri="{BB962C8B-B14F-4D97-AF65-F5344CB8AC3E}">
        <p14:creationId xmlns:p14="http://schemas.microsoft.com/office/powerpoint/2010/main" val="22230788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6136" y="1856149"/>
            <a:ext cx="3240360" cy="4320480"/>
          </a:xfrm>
          <a:prstGeom prst="rect">
            <a:avLst/>
          </a:prstGeom>
        </p:spPr>
      </p:pic>
      <p:sp>
        <p:nvSpPr>
          <p:cNvPr id="2" name="Заголовок 1"/>
          <p:cNvSpPr>
            <a:spLocks noGrp="1"/>
          </p:cNvSpPr>
          <p:nvPr>
            <p:ph type="title"/>
          </p:nvPr>
        </p:nvSpPr>
        <p:spPr>
          <a:xfrm>
            <a:off x="251520" y="188640"/>
            <a:ext cx="8424936" cy="1080120"/>
          </a:xfrm>
        </p:spPr>
        <p:txBody>
          <a:bodyPr>
            <a:noAutofit/>
          </a:bodyPr>
          <a:lstStyle/>
          <a:p>
            <a:pPr algn="ctr"/>
            <a:r>
              <a:rPr lang="ru-RU" sz="3600"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ТРАНЗИТОРНАЯ</a:t>
            </a:r>
            <a:r>
              <a:rPr lang="ru-RU" sz="3600" b="1" dirty="0">
                <a:solidFill>
                  <a:srgbClr val="FFFF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 </a:t>
            </a:r>
            <a:r>
              <a:rPr lang="ru-RU" sz="3600"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ПОТЕРЯ</a:t>
            </a:r>
            <a:r>
              <a:rPr lang="ru-RU" sz="3600" b="1" dirty="0">
                <a:solidFill>
                  <a:srgbClr val="FFFF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 </a:t>
            </a:r>
            <a:r>
              <a:rPr lang="ru-RU" sz="3600"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МАССЫ</a:t>
            </a:r>
            <a:r>
              <a:rPr lang="ru-RU" sz="3600" b="1" dirty="0">
                <a:solidFill>
                  <a:srgbClr val="FFFF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 </a:t>
            </a:r>
            <a:r>
              <a:rPr lang="ru-RU" sz="3600"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ТЕЛА</a:t>
            </a:r>
          </a:p>
        </p:txBody>
      </p:sp>
      <p:sp>
        <p:nvSpPr>
          <p:cNvPr id="3" name="Объект 2"/>
          <p:cNvSpPr>
            <a:spLocks noGrp="1"/>
          </p:cNvSpPr>
          <p:nvPr>
            <p:ph idx="1"/>
          </p:nvPr>
        </p:nvSpPr>
        <p:spPr>
          <a:xfrm>
            <a:off x="9988" y="980728"/>
            <a:ext cx="6002172" cy="4968551"/>
          </a:xfrm>
        </p:spPr>
        <p:txBody>
          <a:bodyPr>
            <a:noAutofit/>
          </a:bodyPr>
          <a:lstStyle/>
          <a:p>
            <a:pPr defTabSz="449263" fontAlgn="base">
              <a:lnSpc>
                <a:spcPct val="13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6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Возникает чаще вследствие голодания (дефицита молока и воды) в первые дни жизни</a:t>
            </a:r>
          </a:p>
          <a:p>
            <a:pPr defTabSz="449263" fontAlgn="base">
              <a:lnSpc>
                <a:spcPct val="13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600" b="1"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Максимальная убыль </a:t>
            </a:r>
            <a:r>
              <a:rPr lang="ru-RU" altLang="ru-RU" sz="26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наблюдается на </a:t>
            </a:r>
            <a:r>
              <a:rPr lang="ru-RU" altLang="ru-RU" sz="2600" b="1" u="sng"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3-4 сутки жизни</a:t>
            </a:r>
          </a:p>
          <a:p>
            <a:pPr defTabSz="449263" fontAlgn="base">
              <a:lnSpc>
                <a:spcPct val="13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6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В оптимальных условиях вскармливания и выхаживания у здоровых доношенных новорожденных не превышает 6% от массы при рождении (допустимые колебания потери веса от 3 до 10%)</a:t>
            </a:r>
            <a:endParaRPr lang="ru-RU" sz="26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73992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516967"/>
            <a:ext cx="8352928" cy="1097092"/>
          </a:xfrm>
        </p:spPr>
        <p:txBody>
          <a:bodyPr>
            <a:noAutofit/>
          </a:bodyPr>
          <a:lstStyle/>
          <a:p>
            <a:r>
              <a:rPr lang="ru-RU" sz="3600"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ТРАНЗИТОРНАЯ ПОТЕРЯ МАССЫ ТЕЛА</a:t>
            </a:r>
          </a:p>
        </p:txBody>
      </p:sp>
      <p:sp>
        <p:nvSpPr>
          <p:cNvPr id="3" name="Объект 2"/>
          <p:cNvSpPr>
            <a:spLocks noGrp="1"/>
          </p:cNvSpPr>
          <p:nvPr>
            <p:ph idx="1"/>
          </p:nvPr>
        </p:nvSpPr>
        <p:spPr>
          <a:xfrm>
            <a:off x="372548" y="1484784"/>
            <a:ext cx="7848872" cy="3888432"/>
          </a:xfrm>
        </p:spPr>
        <p:txBody>
          <a:bodyPr/>
          <a:lstStyle/>
          <a:p>
            <a:pPr defTabSz="449263" fontAlgn="base">
              <a:lnSpc>
                <a:spcPct val="14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Потеря массы тела более 10% свидетельствует о заболевании и/или нарушениях в выхаживании ребенка</a:t>
            </a:r>
          </a:p>
          <a:p>
            <a:pPr defTabSz="449263" fontAlgn="base">
              <a:lnSpc>
                <a:spcPct val="14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Восстановление массы тела при рождении после транзиторной ее убыли обычно наступает к 6-10 дню жизни</a:t>
            </a:r>
          </a:p>
          <a:p>
            <a:endParaRPr lang="ru-RU" dirty="0"/>
          </a:p>
        </p:txBody>
      </p:sp>
    </p:spTree>
    <p:extLst>
      <p:ext uri="{BB962C8B-B14F-4D97-AF65-F5344CB8AC3E}">
        <p14:creationId xmlns:p14="http://schemas.microsoft.com/office/powerpoint/2010/main" val="26669146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315086" cy="924475"/>
          </a:xfrm>
        </p:spPr>
        <p:txBody>
          <a:bodyPr>
            <a:noAutofit/>
          </a:bodyPr>
          <a:lstStyle/>
          <a:p>
            <a:r>
              <a:rPr lang="ru-RU" sz="3600"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Основные факторы, способствующие раннему восстановлению убыли массы</a:t>
            </a:r>
          </a:p>
        </p:txBody>
      </p:sp>
      <p:sp>
        <p:nvSpPr>
          <p:cNvPr id="3" name="Объект 2"/>
          <p:cNvSpPr>
            <a:spLocks noGrp="1"/>
          </p:cNvSpPr>
          <p:nvPr>
            <p:ph idx="1"/>
          </p:nvPr>
        </p:nvSpPr>
        <p:spPr>
          <a:xfrm>
            <a:off x="1187624" y="1844824"/>
            <a:ext cx="6984776" cy="5013175"/>
          </a:xfrm>
        </p:spPr>
        <p:txBody>
          <a:bodyPr>
            <a:normAutofit/>
          </a:bodyPr>
          <a:lstStyle/>
          <a:p>
            <a:pPr defTabSz="449263" fontAlgn="base">
              <a:lnSpc>
                <a:spcPct val="14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Целесообразный уход</a:t>
            </a:r>
          </a:p>
          <a:p>
            <a:pPr defTabSz="449263" fontAlgn="base">
              <a:lnSpc>
                <a:spcPct val="14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Оптимальный тепловой режим (22-24С)</a:t>
            </a:r>
          </a:p>
          <a:p>
            <a:pPr defTabSz="449263" fontAlgn="base">
              <a:lnSpc>
                <a:spcPct val="14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Своевременное выявление и рациональная тактика при </a:t>
            </a:r>
            <a:r>
              <a:rPr lang="ru-RU" altLang="ru-RU"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гипогалактии</a:t>
            </a:r>
            <a:endParaRPr lang="ru-RU" altLang="ru-RU"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a:p>
            <a:pPr defTabSz="449263" fontAlgn="base">
              <a:lnSpc>
                <a:spcPct val="14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Раннее прикладывание к груди</a:t>
            </a:r>
          </a:p>
          <a:p>
            <a:pPr defTabSz="449263" fontAlgn="base">
              <a:lnSpc>
                <a:spcPct val="150000"/>
              </a:lnSpc>
              <a:spcBef>
                <a:spcPts val="600"/>
              </a:spcBef>
              <a:spcAft>
                <a:spcPct val="0"/>
              </a:spcAft>
              <a:buClr>
                <a:schemeClr val="bg1"/>
              </a:buClr>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ru-RU" sz="2600" dirty="0">
              <a:solidFill>
                <a:prstClr val="white"/>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6789079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48680"/>
            <a:ext cx="7992888" cy="924475"/>
          </a:xfrm>
        </p:spPr>
        <p:txBody>
          <a:bodyPr>
            <a:noAutofit/>
          </a:bodyPr>
          <a:lstStyle/>
          <a:p>
            <a:pPr algn="ctr"/>
            <a:r>
              <a:rPr lang="ru-RU" sz="4400"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Изменения кожных покровов</a:t>
            </a:r>
          </a:p>
        </p:txBody>
      </p:sp>
      <p:sp>
        <p:nvSpPr>
          <p:cNvPr id="3" name="Объект 2"/>
          <p:cNvSpPr>
            <a:spLocks noGrp="1"/>
          </p:cNvSpPr>
          <p:nvPr>
            <p:ph idx="1"/>
          </p:nvPr>
        </p:nvSpPr>
        <p:spPr>
          <a:xfrm>
            <a:off x="958710" y="1628800"/>
            <a:ext cx="7378979" cy="4536504"/>
          </a:xfrm>
        </p:spPr>
        <p:txBody>
          <a:bodyPr/>
          <a:lstStyle/>
          <a:p>
            <a:pPr defTabSz="449263" fontAlgn="base">
              <a:lnSpc>
                <a:spcPct val="14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Реактивная краснота кожи</a:t>
            </a:r>
          </a:p>
          <a:p>
            <a:pPr defTabSz="449263" fontAlgn="base">
              <a:lnSpc>
                <a:spcPct val="14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Физиологическое шелушение кожных покровов</a:t>
            </a:r>
          </a:p>
          <a:p>
            <a:pPr defTabSz="449263" fontAlgn="base">
              <a:lnSpc>
                <a:spcPct val="14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Токсическая эритема</a:t>
            </a:r>
          </a:p>
          <a:p>
            <a:pPr defTabSz="449263" fontAlgn="base">
              <a:lnSpc>
                <a:spcPct val="14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Милия</a:t>
            </a:r>
            <a:endParaRPr lang="ru-RU" altLang="ru-RU"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a:p>
            <a:pPr algn="ctr"/>
            <a:endParaRPr lang="ru-RU" dirty="0"/>
          </a:p>
        </p:txBody>
      </p:sp>
    </p:spTree>
    <p:extLst>
      <p:ext uri="{BB962C8B-B14F-4D97-AF65-F5344CB8AC3E}">
        <p14:creationId xmlns:p14="http://schemas.microsoft.com/office/powerpoint/2010/main" val="41720011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583956"/>
            <a:ext cx="8352928" cy="924475"/>
          </a:xfrm>
        </p:spPr>
        <p:txBody>
          <a:bodyPr>
            <a:noAutofit/>
          </a:bodyPr>
          <a:lstStyle/>
          <a:p>
            <a:pPr lvl="0" defTabSz="449263" fontAlgn="base">
              <a:spcAft>
                <a:spcPct val="0"/>
              </a:spcAft>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altLang="ru-RU" sz="4400"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Физиологическое шелушение кожных покровов</a:t>
            </a:r>
            <a:br>
              <a:rPr lang="ru-RU" altLang="ru-RU" sz="4400"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br>
            <a:endParaRPr lang="ru-RU" sz="4400"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p:txBody>
      </p:sp>
      <p:sp>
        <p:nvSpPr>
          <p:cNvPr id="3" name="Объект 2"/>
          <p:cNvSpPr>
            <a:spLocks noGrp="1"/>
          </p:cNvSpPr>
          <p:nvPr>
            <p:ph idx="1"/>
          </p:nvPr>
        </p:nvSpPr>
        <p:spPr/>
        <p:txBody>
          <a:bodyPr/>
          <a:lstStyle/>
          <a:p>
            <a:endParaRPr lang="ru-RU" dirty="0"/>
          </a:p>
        </p:txBody>
      </p:sp>
      <p:pic>
        <p:nvPicPr>
          <p:cNvPr id="4" name="Содержимое 3" descr="1411201221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732012"/>
            <a:ext cx="3361184" cy="481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Содержимое 9" descr="14112012220.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807361"/>
            <a:ext cx="3096344" cy="4712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22138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323528" y="2780928"/>
            <a:ext cx="8568952" cy="3960440"/>
          </a:xfrm>
        </p:spPr>
        <p:txBody>
          <a:bodyPr>
            <a:normAutofit lnSpcReduction="10000"/>
          </a:bodyPr>
          <a:lstStyle/>
          <a:p>
            <a:pPr marL="0" indent="0">
              <a:buNone/>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j-ea"/>
                <a:cs typeface="Times New Roman" pitchFamily="18" charset="0"/>
              </a:rPr>
              <a:t>1 месяц  	</a:t>
            </a:r>
            <a:r>
              <a:rPr lang="ru-RU" sz="24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j-ea"/>
                <a:cs typeface="Times New Roman" pitchFamily="18" charset="0"/>
              </a:rPr>
              <a:t>         2 </a:t>
            </a: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j-ea"/>
                <a:cs typeface="Times New Roman" pitchFamily="18" charset="0"/>
              </a:rPr>
              <a:t>месяца	</a:t>
            </a:r>
            <a:r>
              <a:rPr lang="ru-RU" sz="24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j-ea"/>
                <a:cs typeface="Times New Roman" pitchFamily="18" charset="0"/>
              </a:rPr>
              <a:t>                3 </a:t>
            </a: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j-ea"/>
                <a:cs typeface="Times New Roman" pitchFamily="18" charset="0"/>
              </a:rPr>
              <a:t>месяца     </a:t>
            </a:r>
            <a:r>
              <a:rPr lang="ru-RU" sz="24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j-ea"/>
                <a:cs typeface="Times New Roman" pitchFamily="18" charset="0"/>
              </a:rPr>
              <a:t>            Взрослые</a:t>
            </a: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j-ea"/>
                <a:cs typeface="Times New Roman" pitchFamily="18" charset="0"/>
              </a:rPr>
              <a:t/>
            </a:r>
            <a:b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j-ea"/>
                <a:cs typeface="Times New Roman" pitchFamily="18" charset="0"/>
              </a:rPr>
            </a:b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j-ea"/>
                <a:cs typeface="Times New Roman" pitchFamily="18" charset="0"/>
              </a:rPr>
              <a:t/>
            </a:r>
            <a:b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j-ea"/>
                <a:cs typeface="Times New Roman" pitchFamily="18" charset="0"/>
              </a:rPr>
            </a:b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j-ea"/>
                <a:cs typeface="Times New Roman" pitchFamily="18" charset="0"/>
              </a:rPr>
              <a:t/>
            </a:r>
            <a:b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j-ea"/>
                <a:cs typeface="Times New Roman" pitchFamily="18" charset="0"/>
              </a:rPr>
            </a:b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j-ea"/>
                <a:cs typeface="Times New Roman" pitchFamily="18" charset="0"/>
              </a:rPr>
              <a:t> Острота зрения прогрессивно улучшается после родов</a:t>
            </a:r>
            <a:b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j-ea"/>
                <a:cs typeface="Times New Roman" pitchFamily="18" charset="0"/>
              </a:rPr>
            </a:b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j-ea"/>
                <a:cs typeface="Times New Roman" pitchFamily="18" charset="0"/>
              </a:rPr>
              <a:t/>
            </a:r>
            <a:b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j-ea"/>
                <a:cs typeface="Times New Roman" pitchFamily="18" charset="0"/>
              </a:rPr>
            </a:b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j-ea"/>
                <a:cs typeface="Times New Roman" pitchFamily="18" charset="0"/>
              </a:rPr>
              <a:t>Острота зрения после рождения</a:t>
            </a:r>
            <a:r>
              <a:rPr lang="ru-RU" sz="24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j-ea"/>
                <a:cs typeface="Times New Roman" pitchFamily="18" charset="0"/>
              </a:rPr>
              <a:t>:</a:t>
            </a:r>
          </a:p>
          <a:p>
            <a:pPr marL="0" indent="0">
              <a:buNone/>
            </a:pPr>
            <a:r>
              <a:rPr lang="ru-RU" sz="24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j-ea"/>
                <a:cs typeface="Times New Roman" pitchFamily="18" charset="0"/>
              </a:rPr>
              <a:t>- </a:t>
            </a: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j-ea"/>
                <a:cs typeface="Times New Roman" pitchFamily="18" charset="0"/>
              </a:rPr>
              <a:t>новорожденный </a:t>
            </a:r>
            <a:r>
              <a:rPr lang="ru-RU" sz="24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j-ea"/>
                <a:cs typeface="Times New Roman" pitchFamily="18" charset="0"/>
              </a:rPr>
              <a:t>  </a:t>
            </a: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j-ea"/>
                <a:cs typeface="Times New Roman" pitchFamily="18" charset="0"/>
              </a:rPr>
              <a:t>в 30 раз хуже взрослого</a:t>
            </a:r>
            <a:b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j-ea"/>
                <a:cs typeface="Times New Roman" pitchFamily="18" charset="0"/>
              </a:rPr>
            </a:b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j-ea"/>
                <a:cs typeface="Times New Roman" pitchFamily="18" charset="0"/>
              </a:rPr>
              <a:t>- 2 месяца	     </a:t>
            </a:r>
            <a:r>
              <a:rPr lang="ru-RU" sz="24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j-ea"/>
                <a:cs typeface="Times New Roman" pitchFamily="18" charset="0"/>
              </a:rPr>
              <a:t>          в </a:t>
            </a: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j-ea"/>
                <a:cs typeface="Times New Roman" pitchFamily="18" charset="0"/>
              </a:rPr>
              <a:t>15 раз</a:t>
            </a:r>
            <a:b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j-ea"/>
                <a:cs typeface="Times New Roman" pitchFamily="18" charset="0"/>
              </a:rPr>
            </a:b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j-ea"/>
                <a:cs typeface="Times New Roman" pitchFamily="18" charset="0"/>
              </a:rPr>
              <a:t>- 4 месяца	   </a:t>
            </a:r>
            <a:r>
              <a:rPr lang="ru-RU" sz="24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j-ea"/>
                <a:cs typeface="Times New Roman" pitchFamily="18" charset="0"/>
              </a:rPr>
              <a:t>            в </a:t>
            </a: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j-ea"/>
                <a:cs typeface="Times New Roman" pitchFamily="18" charset="0"/>
              </a:rPr>
              <a:t>8 раз</a:t>
            </a:r>
            <a:b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j-ea"/>
                <a:cs typeface="Times New Roman" pitchFamily="18" charset="0"/>
              </a:rPr>
            </a:b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j-ea"/>
                <a:cs typeface="Times New Roman" pitchFamily="18" charset="0"/>
              </a:rPr>
              <a:t>- 8 месяцев	    </a:t>
            </a:r>
            <a:r>
              <a:rPr lang="ru-RU" sz="24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j-ea"/>
                <a:cs typeface="Times New Roman" pitchFamily="18" charset="0"/>
              </a:rPr>
              <a:t>     </a:t>
            </a: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j-ea"/>
                <a:cs typeface="Times New Roman" pitchFamily="18" charset="0"/>
              </a:rPr>
              <a:t>в 4 раза</a:t>
            </a:r>
            <a:endPar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048"/>
            <a:ext cx="9144000" cy="28765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59410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458112"/>
            <a:ext cx="7125113" cy="924475"/>
          </a:xfrm>
        </p:spPr>
        <p:txBody>
          <a:bodyPr>
            <a:normAutofit/>
          </a:bodyPr>
          <a:lstStyle/>
          <a:p>
            <a:pPr defTabSz="449263" fontAlgn="base">
              <a:spcAft>
                <a:spcPct val="0"/>
              </a:spcAft>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4400"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ТОКСИЧЕСКАЯ ЭРИТЕМА</a:t>
            </a:r>
          </a:p>
        </p:txBody>
      </p:sp>
      <p:sp>
        <p:nvSpPr>
          <p:cNvPr id="3" name="Объект 2"/>
          <p:cNvSpPr>
            <a:spLocks noGrp="1"/>
          </p:cNvSpPr>
          <p:nvPr>
            <p:ph idx="1"/>
          </p:nvPr>
        </p:nvSpPr>
        <p:spPr>
          <a:xfrm>
            <a:off x="404276" y="1784408"/>
            <a:ext cx="4642677" cy="4429951"/>
          </a:xfrm>
        </p:spPr>
        <p:txBody>
          <a:bodyPr>
            <a:normAutofit fontScale="70000" lnSpcReduction="20000"/>
          </a:bodyPr>
          <a:lstStyle/>
          <a:p>
            <a:pPr lvl="0" defTabSz="449263" fontAlgn="base">
              <a:lnSpc>
                <a:spcPct val="16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35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Аллергоидная реакция кожи на факторы внешней среды</a:t>
            </a:r>
          </a:p>
          <a:p>
            <a:pPr lvl="0" defTabSz="449263" fontAlgn="base">
              <a:lnSpc>
                <a:spcPct val="16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35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Чаще развивается на фоне погрешностей в диете матери </a:t>
            </a:r>
          </a:p>
          <a:p>
            <a:pPr lvl="0" defTabSz="449263" fontAlgn="base">
              <a:lnSpc>
                <a:spcPct val="16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35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Появляется на 2-3 день жизни</a:t>
            </a:r>
          </a:p>
          <a:p>
            <a:pPr defTabSz="449263" fontAlgn="base">
              <a:lnSpc>
                <a:spcPct val="150000"/>
              </a:lnSpc>
              <a:spcBef>
                <a:spcPts val="600"/>
              </a:spcBef>
              <a:spcAft>
                <a:spcPct val="0"/>
              </a:spcAft>
              <a:buClr>
                <a:schemeClr val="bg1"/>
              </a:buClr>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ru-RU" sz="2800" b="1" dirty="0">
              <a:solidFill>
                <a:prstClr val="white"/>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p:txBody>
      </p:sp>
      <p:pic>
        <p:nvPicPr>
          <p:cNvPr id="5" name="Содержимое 8" descr="2908201214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48085" y="1484784"/>
            <a:ext cx="344011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54975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712534"/>
            <a:ext cx="4098554"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Заголовок 1"/>
          <p:cNvSpPr>
            <a:spLocks noGrp="1"/>
          </p:cNvSpPr>
          <p:nvPr>
            <p:ph type="title"/>
          </p:nvPr>
        </p:nvSpPr>
        <p:spPr>
          <a:xfrm>
            <a:off x="976244" y="332656"/>
            <a:ext cx="7125113" cy="924475"/>
          </a:xfrm>
        </p:spPr>
        <p:txBody>
          <a:bodyPr>
            <a:normAutofit/>
          </a:bodyPr>
          <a:lstStyle/>
          <a:p>
            <a:pPr algn="ctr"/>
            <a:r>
              <a:rPr lang="ru-RU" sz="4400"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ТОКСИЧЕСКАЯ ЭРИТЕМА</a:t>
            </a:r>
          </a:p>
        </p:txBody>
      </p:sp>
      <p:sp>
        <p:nvSpPr>
          <p:cNvPr id="3" name="Объект 2"/>
          <p:cNvSpPr>
            <a:spLocks noGrp="1"/>
          </p:cNvSpPr>
          <p:nvPr>
            <p:ph idx="1"/>
          </p:nvPr>
        </p:nvSpPr>
        <p:spPr>
          <a:xfrm>
            <a:off x="4350074" y="1337185"/>
            <a:ext cx="4793926" cy="5215194"/>
          </a:xfrm>
        </p:spPr>
        <p:txBody>
          <a:bodyPr>
            <a:normAutofit/>
          </a:bodyPr>
          <a:lstStyle/>
          <a:p>
            <a:pPr defTabSz="449263" fontAlgn="base">
              <a:lnSpc>
                <a:spcPct val="14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5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В виде красноватых плотноватые пятна с серовато-желтоватыми головками в центре</a:t>
            </a:r>
          </a:p>
          <a:p>
            <a:pPr defTabSz="449263" fontAlgn="base">
              <a:lnSpc>
                <a:spcPct val="14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5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Общее состояние ребенка не страдает</a:t>
            </a:r>
          </a:p>
          <a:p>
            <a:pPr defTabSz="449263" fontAlgn="base">
              <a:lnSpc>
                <a:spcPct val="14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5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Лечения не требует </a:t>
            </a:r>
          </a:p>
          <a:p>
            <a:pPr defTabSz="449263" fontAlgn="base">
              <a:lnSpc>
                <a:spcPct val="14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5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Сыпь угасает постепенно самостоятельно</a:t>
            </a:r>
          </a:p>
          <a:p>
            <a:endParaRPr lang="ru-RU" dirty="0"/>
          </a:p>
        </p:txBody>
      </p:sp>
    </p:spTree>
    <p:extLst>
      <p:ext uri="{BB962C8B-B14F-4D97-AF65-F5344CB8AC3E}">
        <p14:creationId xmlns:p14="http://schemas.microsoft.com/office/powerpoint/2010/main" val="186437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920" y="3088583"/>
            <a:ext cx="4682199" cy="3514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Заголовок 1"/>
          <p:cNvSpPr>
            <a:spLocks noGrp="1"/>
          </p:cNvSpPr>
          <p:nvPr>
            <p:ph type="title"/>
          </p:nvPr>
        </p:nvSpPr>
        <p:spPr>
          <a:xfrm>
            <a:off x="1043608" y="0"/>
            <a:ext cx="7125113" cy="848674"/>
          </a:xfrm>
        </p:spPr>
        <p:txBody>
          <a:bodyPr>
            <a:normAutofit/>
          </a:bodyPr>
          <a:lstStyle/>
          <a:p>
            <a:r>
              <a:rPr lang="ru-RU" altLang="ru-RU" sz="4400"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МИЛИЯ</a:t>
            </a:r>
            <a:endParaRPr lang="ru-RU" sz="4400"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p:txBody>
      </p:sp>
      <p:sp>
        <p:nvSpPr>
          <p:cNvPr id="3" name="Объект 2"/>
          <p:cNvSpPr>
            <a:spLocks noGrp="1"/>
          </p:cNvSpPr>
          <p:nvPr>
            <p:ph idx="1"/>
          </p:nvPr>
        </p:nvSpPr>
        <p:spPr>
          <a:xfrm>
            <a:off x="145920" y="765017"/>
            <a:ext cx="8914376" cy="2323566"/>
          </a:xfrm>
        </p:spPr>
        <p:txBody>
          <a:bodyPr>
            <a:normAutofit fontScale="62500" lnSpcReduction="20000"/>
          </a:bodyPr>
          <a:lstStyle/>
          <a:p>
            <a:pPr defTabSz="449263" fontAlgn="base">
              <a:lnSpc>
                <a:spcPct val="160000"/>
              </a:lnSpc>
              <a:spcBef>
                <a:spcPts val="800"/>
              </a:spcBef>
              <a:spcAft>
                <a:spcPct val="0"/>
              </a:spcAft>
              <a:buClr>
                <a:schemeClr val="tx1"/>
              </a:buClr>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3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Развиваются вследствие закупорки выводных протоков сальных желез</a:t>
            </a:r>
          </a:p>
          <a:p>
            <a:pPr defTabSz="449263" fontAlgn="base">
              <a:lnSpc>
                <a:spcPct val="160000"/>
              </a:lnSpc>
              <a:spcBef>
                <a:spcPts val="800"/>
              </a:spcBef>
              <a:spcAft>
                <a:spcPct val="0"/>
              </a:spcAft>
              <a:buClr>
                <a:schemeClr val="tx1"/>
              </a:buClr>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3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Беловато-желтые узелки диаметром 1-2 мм, возвышающиеся над поверхностью кожи</a:t>
            </a:r>
          </a:p>
          <a:p>
            <a:endParaRPr lang="ru-RU" b="1" dirty="0"/>
          </a:p>
        </p:txBody>
      </p:sp>
      <p:sp>
        <p:nvSpPr>
          <p:cNvPr id="6" name="Прямоугольник 5"/>
          <p:cNvSpPr/>
          <p:nvPr/>
        </p:nvSpPr>
        <p:spPr>
          <a:xfrm>
            <a:off x="4828119" y="3200756"/>
            <a:ext cx="4334832" cy="3367076"/>
          </a:xfrm>
          <a:prstGeom prst="rect">
            <a:avLst/>
          </a:prstGeom>
        </p:spPr>
        <p:txBody>
          <a:bodyPr wrap="square">
            <a:spAutoFit/>
          </a:bodyPr>
          <a:lstStyle/>
          <a:p>
            <a:pPr marL="548640" lvl="0" indent="-411480" defTabSz="449263" fontAlgn="base">
              <a:lnSpc>
                <a:spcPct val="140000"/>
              </a:lnSpc>
              <a:spcBef>
                <a:spcPts val="800"/>
              </a:spcBef>
              <a:spcAft>
                <a:spcPct val="0"/>
              </a:spcAft>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5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Чаще располагаются на крыльях носа, переносице, в области лба и подбородка</a:t>
            </a:r>
          </a:p>
          <a:p>
            <a:pPr marL="548640" lvl="0" indent="-411480" defTabSz="449263" fontAlgn="base">
              <a:lnSpc>
                <a:spcPct val="140000"/>
              </a:lnSpc>
              <a:spcBef>
                <a:spcPts val="800"/>
              </a:spcBef>
              <a:spcAft>
                <a:spcPct val="0"/>
              </a:spcAft>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5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Проходят без лечения через 1-2 недели</a:t>
            </a:r>
          </a:p>
        </p:txBody>
      </p:sp>
    </p:spTree>
    <p:extLst>
      <p:ext uri="{BB962C8B-B14F-4D97-AF65-F5344CB8AC3E}">
        <p14:creationId xmlns:p14="http://schemas.microsoft.com/office/powerpoint/2010/main" val="156637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8789" y="404664"/>
            <a:ext cx="7486420" cy="1080120"/>
          </a:xfrm>
        </p:spPr>
        <p:txBody>
          <a:bodyPr>
            <a:normAutofit/>
          </a:bodyPr>
          <a:lstStyle/>
          <a:p>
            <a:pPr algn="ctr"/>
            <a:r>
              <a:rPr lang="ru-RU" sz="4400"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ПОЛОВОЙ КРИЗ</a:t>
            </a:r>
          </a:p>
        </p:txBody>
      </p:sp>
      <p:sp>
        <p:nvSpPr>
          <p:cNvPr id="3" name="Объект 2"/>
          <p:cNvSpPr>
            <a:spLocks noGrp="1"/>
          </p:cNvSpPr>
          <p:nvPr>
            <p:ph idx="1"/>
          </p:nvPr>
        </p:nvSpPr>
        <p:spPr>
          <a:xfrm>
            <a:off x="611560" y="1484784"/>
            <a:ext cx="7595003" cy="4645975"/>
          </a:xfrm>
        </p:spPr>
        <p:txBody>
          <a:bodyPr>
            <a:normAutofit/>
          </a:bodyPr>
          <a:lstStyle/>
          <a:p>
            <a:pPr lvl="0" defTabSz="449263" fontAlgn="base">
              <a:lnSpc>
                <a:spcPct val="140000"/>
              </a:lnSpc>
              <a:spcBef>
                <a:spcPts val="800"/>
              </a:spcBef>
              <a:spcAft>
                <a:spcPct val="0"/>
              </a:spcAft>
              <a:buClr>
                <a:schemeClr val="tx1"/>
              </a:buClr>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6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Состояние, связанное с «лишением» организма новорожденного влияния женских половых гормонов матери (эстрогенов)</a:t>
            </a:r>
          </a:p>
          <a:p>
            <a:pPr lvl="0" defTabSz="449263" fontAlgn="base">
              <a:lnSpc>
                <a:spcPct val="140000"/>
              </a:lnSpc>
              <a:spcBef>
                <a:spcPts val="800"/>
              </a:spcBef>
              <a:spcAft>
                <a:spcPct val="0"/>
              </a:spcAft>
              <a:buClr>
                <a:schemeClr val="tx1"/>
              </a:buClr>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6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Чаще встречается у девочек</a:t>
            </a:r>
          </a:p>
          <a:p>
            <a:pPr lvl="0" defTabSz="449263" fontAlgn="base">
              <a:lnSpc>
                <a:spcPct val="140000"/>
              </a:lnSpc>
              <a:spcBef>
                <a:spcPts val="800"/>
              </a:spcBef>
              <a:spcAft>
                <a:spcPct val="0"/>
              </a:spcAft>
              <a:buClr>
                <a:schemeClr val="tx1"/>
              </a:buClr>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6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Проявляется </a:t>
            </a:r>
            <a:r>
              <a:rPr lang="ru-RU" altLang="ru-RU" sz="26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нагрубанием</a:t>
            </a:r>
            <a:r>
              <a:rPr lang="ru-RU" altLang="ru-RU" sz="26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молочных желез, кровотечениями из влагалища, слизистыми выделениями из половой щели у девочек</a:t>
            </a:r>
          </a:p>
          <a:p>
            <a:pPr algn="just">
              <a:lnSpc>
                <a:spcPct val="150000"/>
              </a:lnSpc>
            </a:pPr>
            <a:endParaRPr lang="ru-RU" dirty="0"/>
          </a:p>
        </p:txBody>
      </p:sp>
    </p:spTree>
    <p:extLst>
      <p:ext uri="{BB962C8B-B14F-4D97-AF65-F5344CB8AC3E}">
        <p14:creationId xmlns:p14="http://schemas.microsoft.com/office/powerpoint/2010/main" val="40931509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Содержимое 3" descr="29082012149.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663" y="1268760"/>
            <a:ext cx="5655863" cy="394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 name="Прямоугольник 6"/>
          <p:cNvSpPr/>
          <p:nvPr/>
        </p:nvSpPr>
        <p:spPr>
          <a:xfrm>
            <a:off x="810501" y="260648"/>
            <a:ext cx="7522995" cy="769441"/>
          </a:xfrm>
          <a:prstGeom prst="rect">
            <a:avLst/>
          </a:prstGeom>
        </p:spPr>
        <p:txBody>
          <a:bodyPr wrap="square">
            <a:spAutoFit/>
          </a:bodyPr>
          <a:lstStyle/>
          <a:p>
            <a:pPr marR="0" lvl="0" indent="0" algn="ctr" defTabSz="457200" fontAlgn="auto">
              <a:lnSpc>
                <a:spcPct val="100000"/>
              </a:lnSpc>
              <a:spcBef>
                <a:spcPct val="0"/>
              </a:spcBef>
              <a:spcAft>
                <a:spcPts val="0"/>
              </a:spcAft>
              <a:buClrTx/>
              <a:buSzTx/>
              <a:tabLst/>
              <a:defRPr/>
            </a:pPr>
            <a:r>
              <a:rPr lang="ru-RU" sz="4400" b="1" dirty="0">
                <a:ln w="6350">
                  <a:noFill/>
                </a:ln>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mj-cs"/>
              </a:rPr>
              <a:t>Нагрубание молочных желез</a:t>
            </a:r>
          </a:p>
        </p:txBody>
      </p:sp>
      <p:pic>
        <p:nvPicPr>
          <p:cNvPr id="8" name="Содержимое 3" descr="Фото0814.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1999" y="2759372"/>
            <a:ext cx="4348336" cy="3866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20567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Половой «криз» - нагрубание молочных желез"/>
          <p:cNvSpPr txBox="1">
            <a:spLocks noGrp="1"/>
          </p:cNvSpPr>
          <p:nvPr>
            <p:ph type="title"/>
          </p:nvPr>
        </p:nvSpPr>
        <p:spPr>
          <a:xfrm>
            <a:off x="467543" y="404665"/>
            <a:ext cx="8229600" cy="1080119"/>
          </a:xfrm>
          <a:prstGeom prst="rect">
            <a:avLst/>
          </a:prstGeom>
        </p:spPr>
        <p:txBody>
          <a:bodyPr>
            <a:noAutofit/>
          </a:bodyPr>
          <a:lstStyle>
            <a:lvl1pPr defTabSz="704087">
              <a:defRPr sz="3003" b="1">
                <a:latin typeface="Segoe Print"/>
                <a:ea typeface="Segoe Print"/>
                <a:cs typeface="Segoe Print"/>
                <a:sym typeface="Segoe Print"/>
              </a:defRPr>
            </a:lvl1pPr>
          </a:lstStyle>
          <a:p>
            <a:pPr>
              <a:defRPr b="0">
                <a:latin typeface="Calibri"/>
                <a:ea typeface="Calibri"/>
                <a:cs typeface="Calibri"/>
                <a:sym typeface="Calibri"/>
              </a:defRPr>
            </a:pPr>
            <a:r>
              <a:rPr sz="4000" b="1" dirty="0" err="1">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rPr>
              <a:t>Половой</a:t>
            </a:r>
            <a:r>
              <a:rPr sz="4000" b="1" dirty="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rPr>
              <a:t> «</a:t>
            </a:r>
            <a:r>
              <a:rPr sz="4000" b="1" dirty="0" err="1">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rPr>
              <a:t>криз</a:t>
            </a:r>
            <a:r>
              <a:rPr sz="4000" b="1" dirty="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rPr>
              <a:t>» - </a:t>
            </a:r>
            <a:r>
              <a:rPr sz="4000" b="1" dirty="0" err="1">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rPr>
              <a:t>нагрубание</a:t>
            </a:r>
            <a:r>
              <a:rPr sz="4000" b="1" dirty="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rPr>
              <a:t> </a:t>
            </a:r>
            <a:r>
              <a:rPr sz="4000" b="1" dirty="0" err="1">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rPr>
              <a:t>молочных</a:t>
            </a:r>
            <a:r>
              <a:rPr sz="4000" b="1" dirty="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rPr>
              <a:t> </a:t>
            </a:r>
            <a:r>
              <a:rPr sz="4000" b="1" dirty="0" err="1">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rPr>
              <a:t>желез</a:t>
            </a:r>
            <a:r>
              <a:rPr sz="4000" b="1" dirty="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rPr>
              <a:t> </a:t>
            </a:r>
          </a:p>
        </p:txBody>
      </p:sp>
      <p:pic>
        <p:nvPicPr>
          <p:cNvPr id="185" name="http://www.baby-krsk.ru/images/58%20uxod.jpg" descr="http://www.baby-krsk.ru/images/58%20uxod.jpg"/>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1115616" y="1844824"/>
            <a:ext cx="6906566" cy="4740507"/>
          </a:xfrm>
          <a:prstGeom prst="rect">
            <a:avLst/>
          </a:prstGeom>
          <a:ln>
            <a:noFill/>
          </a:ln>
          <a:effectLst>
            <a:softEdge rad="112500"/>
          </a:effectLst>
        </p:spPr>
        <p:style>
          <a:lnRef idx="2">
            <a:schemeClr val="accent3"/>
          </a:lnRef>
          <a:fillRef idx="1">
            <a:schemeClr val="lt1"/>
          </a:fillRef>
          <a:effectRef idx="0">
            <a:schemeClr val="accent3"/>
          </a:effectRef>
          <a:fontRef idx="minor">
            <a:schemeClr val="dk1"/>
          </a:fontRef>
        </p:style>
      </p:pic>
      <p:sp>
        <p:nvSpPr>
          <p:cNvPr id="5" name="Номер слайда 4"/>
          <p:cNvSpPr>
            <a:spLocks noGrp="1"/>
          </p:cNvSpPr>
          <p:nvPr>
            <p:ph type="sldNum" sz="quarter" idx="4294967295"/>
          </p:nvPr>
        </p:nvSpPr>
        <p:spPr>
          <a:xfrm>
            <a:off x="6553200" y="6404292"/>
            <a:ext cx="2133600" cy="269241"/>
          </a:xfrm>
          <a:prstGeom prst="rect">
            <a:avLst/>
          </a:prstGeom>
        </p:spPr>
        <p:txBody>
          <a:bodyPr/>
          <a:lstStyle/>
          <a:p>
            <a:fld id="{86CB4B4D-7CA3-9044-876B-883B54F8677D}" type="slidenum">
              <a:rPr lang="ru-RU" smtClean="0"/>
              <a:pPr/>
              <a:t>55</a:t>
            </a:fld>
            <a:endParaRPr lang="ru-RU"/>
          </a:p>
        </p:txBody>
      </p:sp>
    </p:spTree>
    <p:extLst>
      <p:ext uri="{BB962C8B-B14F-4D97-AF65-F5344CB8AC3E}">
        <p14:creationId xmlns:p14="http://schemas.microsoft.com/office/powerpoint/2010/main" val="2475302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369501" cy="1195535"/>
          </a:xfrm>
        </p:spPr>
        <p:txBody>
          <a:bodyPr>
            <a:noAutofit/>
          </a:bodyPr>
          <a:lstStyle/>
          <a:p>
            <a:pPr algn="ctr"/>
            <a:r>
              <a:rPr lang="ru-RU" sz="4400"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Десквамативный </a:t>
            </a:r>
            <a:r>
              <a:rPr lang="ru-RU" sz="4400" dirty="0" err="1">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вульвовагинит</a:t>
            </a:r>
            <a:endParaRPr lang="ru-RU" sz="4400"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p:txBody>
      </p:sp>
      <p:pic>
        <p:nvPicPr>
          <p:cNvPr id="4" name="Содержимое 3" descr="2510201219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1204787"/>
            <a:ext cx="5472608" cy="52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10426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7" y="332656"/>
            <a:ext cx="8496944" cy="924475"/>
          </a:xfrm>
        </p:spPr>
        <p:txBody>
          <a:bodyPr>
            <a:noAutofit/>
          </a:bodyPr>
          <a:lstStyle/>
          <a:p>
            <a:r>
              <a:rPr lang="ru-RU" sz="4000"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ТРАНЗИТОРНЫЕ ИЗМЕНЕНИЯ КИШЕЧНИКА </a:t>
            </a:r>
          </a:p>
        </p:txBody>
      </p:sp>
      <p:sp>
        <p:nvSpPr>
          <p:cNvPr id="3" name="Объект 2"/>
          <p:cNvSpPr>
            <a:spLocks noGrp="1"/>
          </p:cNvSpPr>
          <p:nvPr>
            <p:ph idx="1"/>
          </p:nvPr>
        </p:nvSpPr>
        <p:spPr>
          <a:xfrm>
            <a:off x="719065" y="1484784"/>
            <a:ext cx="8424935" cy="4960573"/>
          </a:xfrm>
        </p:spPr>
        <p:txBody>
          <a:bodyPr>
            <a:noAutofit/>
          </a:bodyPr>
          <a:lstStyle/>
          <a:p>
            <a:pPr lvl="0" defTabSz="449263" fontAlgn="base">
              <a:lnSpc>
                <a:spcPct val="150000"/>
              </a:lnSpc>
              <a:spcBef>
                <a:spcPts val="800"/>
              </a:spcBef>
              <a:spcAft>
                <a:spcPct val="0"/>
              </a:spcAft>
              <a:buClr>
                <a:schemeClr val="tx1"/>
              </a:buClr>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6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Кишечник ребенка тоже переживает переходный период </a:t>
            </a:r>
          </a:p>
          <a:p>
            <a:pPr lvl="0" defTabSz="449263" fontAlgn="base">
              <a:lnSpc>
                <a:spcPct val="150000"/>
              </a:lnSpc>
              <a:spcBef>
                <a:spcPts val="800"/>
              </a:spcBef>
              <a:spcAft>
                <a:spcPct val="0"/>
              </a:spcAft>
              <a:buClr>
                <a:schemeClr val="tx1"/>
              </a:buClr>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6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К моменту рождения в нем содержится </a:t>
            </a:r>
            <a:r>
              <a:rPr lang="ru-RU" altLang="ru-RU" sz="26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меконий</a:t>
            </a:r>
            <a:r>
              <a:rPr lang="ru-RU" altLang="ru-RU" sz="26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 первородный кал, который и выделяется у ребеночка в первые дни жизни </a:t>
            </a:r>
          </a:p>
          <a:p>
            <a:pPr lvl="0" defTabSz="449263" fontAlgn="base">
              <a:lnSpc>
                <a:spcPct val="150000"/>
              </a:lnSpc>
              <a:spcBef>
                <a:spcPts val="800"/>
              </a:spcBef>
              <a:spcAft>
                <a:spcPct val="0"/>
              </a:spcAft>
              <a:buClr>
                <a:schemeClr val="tx1"/>
              </a:buClr>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6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Ему на смену приходит переходный кал – желтовато-зеленоватый, водянистый, с большим количеством слизи</a:t>
            </a:r>
          </a:p>
        </p:txBody>
      </p:sp>
    </p:spTree>
    <p:extLst>
      <p:ext uri="{BB962C8B-B14F-4D97-AF65-F5344CB8AC3E}">
        <p14:creationId xmlns:p14="http://schemas.microsoft.com/office/powerpoint/2010/main" val="28598358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404664"/>
            <a:ext cx="8280920" cy="924475"/>
          </a:xfrm>
        </p:spPr>
        <p:txBody>
          <a:bodyPr>
            <a:noAutofit/>
          </a:bodyPr>
          <a:lstStyle/>
          <a:p>
            <a:r>
              <a:rPr lang="ru-RU" sz="4000"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ТРАНЗИТОРНЫЕ ИЗМЕНЕНИЯ КИШЕЧНИКА </a:t>
            </a:r>
          </a:p>
        </p:txBody>
      </p:sp>
      <p:sp>
        <p:nvSpPr>
          <p:cNvPr id="3" name="Объект 2"/>
          <p:cNvSpPr>
            <a:spLocks noGrp="1"/>
          </p:cNvSpPr>
          <p:nvPr>
            <p:ph idx="1"/>
          </p:nvPr>
        </p:nvSpPr>
        <p:spPr>
          <a:xfrm>
            <a:off x="863588" y="1355171"/>
            <a:ext cx="7776864" cy="4896544"/>
          </a:xfrm>
        </p:spPr>
        <p:txBody>
          <a:bodyPr>
            <a:normAutofit/>
          </a:bodyPr>
          <a:lstStyle/>
          <a:p>
            <a:pPr lvl="0" defTabSz="449263" fontAlgn="base">
              <a:lnSpc>
                <a:spcPct val="135000"/>
              </a:lnSpc>
              <a:spcBef>
                <a:spcPts val="700"/>
              </a:spcBef>
              <a:spcAft>
                <a:spcPct val="0"/>
              </a:spcAft>
              <a:buClr>
                <a:prstClr val="white"/>
              </a:buClr>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altLang="ru-RU" sz="3200" u="sng" kern="0" dirty="0">
                <a:ln w="18415" cmpd="sng">
                  <a:solidFill>
                    <a:srgbClr val="FFFFFF"/>
                  </a:solidFill>
                  <a:prstDash val="solid"/>
                </a:ln>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Вскоре испражнения </a:t>
            </a:r>
            <a:r>
              <a:rPr lang="ru-RU" altLang="ru-RU" sz="3200" kern="0" dirty="0">
                <a:ln w="18415" cmpd="sng">
                  <a:solidFill>
                    <a:srgbClr val="FFFFFF"/>
                  </a:solidFill>
                  <a:prstDash val="solid"/>
                </a:ln>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становятся регулярными и </a:t>
            </a:r>
            <a:r>
              <a:rPr lang="ru-RU" altLang="ru-RU" sz="3200" u="sng" kern="0" dirty="0">
                <a:ln w="18415" cmpd="sng">
                  <a:solidFill>
                    <a:srgbClr val="FFFFFF"/>
                  </a:solidFill>
                  <a:prstDash val="solid"/>
                </a:ln>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приобретают «классический» вид </a:t>
            </a:r>
            <a:r>
              <a:rPr lang="ru-RU" altLang="ru-RU" sz="3200" kern="0" dirty="0">
                <a:ln w="18415" cmpd="sng">
                  <a:solidFill>
                    <a:srgbClr val="FFFFFF"/>
                  </a:solidFill>
                  <a:prstDash val="solid"/>
                </a:ln>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 однородные, кашицеобразные, желтого цвета</a:t>
            </a:r>
          </a:p>
          <a:p>
            <a:pPr defTabSz="449263" fontAlgn="base">
              <a:lnSpc>
                <a:spcPct val="135000"/>
              </a:lnSpc>
              <a:spcBef>
                <a:spcPts val="700"/>
              </a:spcBef>
              <a:spcAft>
                <a:spcPct val="0"/>
              </a:spcAft>
              <a:buClr>
                <a:prstClr val="white"/>
              </a:buClr>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altLang="ru-RU" sz="3200" u="sng" kern="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Имеют </a:t>
            </a:r>
            <a:r>
              <a:rPr lang="ru-RU" altLang="ru-RU" sz="3200" u="sng" kern="0" dirty="0">
                <a:ln w="18415" cmpd="sng">
                  <a:solidFill>
                    <a:srgbClr val="FFFFFF"/>
                  </a:solidFill>
                  <a:prstDash val="solid"/>
                </a:ln>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 </a:t>
            </a:r>
            <a:r>
              <a:rPr lang="ru-RU" altLang="ru-RU" sz="3200" u="sng" kern="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 приятный </a:t>
            </a:r>
            <a:r>
              <a:rPr lang="ru-RU" altLang="ru-RU" sz="3200" u="sng" kern="0" dirty="0">
                <a:ln w="18415" cmpd="sng">
                  <a:solidFill>
                    <a:srgbClr val="FFFFFF"/>
                  </a:solidFill>
                  <a:prstDash val="solid"/>
                </a:ln>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кислый запах </a:t>
            </a:r>
          </a:p>
          <a:p>
            <a:pPr defTabSz="449263" fontAlgn="base">
              <a:lnSpc>
                <a:spcPct val="135000"/>
              </a:lnSpc>
              <a:spcBef>
                <a:spcPts val="700"/>
              </a:spcBef>
              <a:spcAft>
                <a:spcPct val="0"/>
              </a:spcAft>
              <a:buClr>
                <a:prstClr val="white"/>
              </a:buClr>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altLang="ru-RU" sz="3200" u="sng" kern="0" dirty="0">
                <a:ln w="18415" cmpd="sng">
                  <a:solidFill>
                    <a:srgbClr val="FFFFFF"/>
                  </a:solidFill>
                  <a:prstDash val="solid"/>
                </a:ln>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Частота варьирует – от 1 до 8 раз в сутки</a:t>
            </a:r>
          </a:p>
          <a:p>
            <a:pPr defTabSz="449263" fontAlgn="base">
              <a:lnSpc>
                <a:spcPct val="135000"/>
              </a:lnSpc>
              <a:spcBef>
                <a:spcPts val="700"/>
              </a:spcBef>
              <a:spcAft>
                <a:spcPct val="0"/>
              </a:spcAft>
              <a:buClr>
                <a:prstClr val="white"/>
              </a:buClr>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ru-RU" sz="2600" u="sng" kern="0" dirty="0">
              <a:ln w="18415" cmpd="sng">
                <a:solidFill>
                  <a:srgbClr val="FFFFFF"/>
                </a:solidFill>
                <a:prstDash val="solid"/>
              </a:ln>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5008672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Искусственное вскармливание"/>
          <p:cNvSpPr txBox="1"/>
          <p:nvPr/>
        </p:nvSpPr>
        <p:spPr>
          <a:xfrm>
            <a:off x="4572000" y="6207696"/>
            <a:ext cx="3405626" cy="369332"/>
          </a:xfrm>
          <a:prstGeom prst="rect">
            <a:avLst/>
          </a:prstGeom>
          <a:solidFill>
            <a:srgbClr val="CAE739"/>
          </a:solidFill>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marL="457200" indent="-457200">
              <a:spcBef>
                <a:spcPts val="500"/>
              </a:spcBef>
              <a:buSzPct val="100000"/>
              <a:buFont typeface="Arial"/>
              <a:buChar char="•"/>
              <a:defRPr sz="2400" b="1">
                <a:latin typeface="Segoe Print"/>
                <a:ea typeface="Segoe Print"/>
                <a:cs typeface="Segoe Print"/>
                <a:sym typeface="Segoe Print"/>
              </a:defRPr>
            </a:lvl1pPr>
          </a:lstStyle>
          <a:p>
            <a:pPr marL="0" indent="0" algn="ctr" hangingPunct="0">
              <a:buFont typeface="Arial"/>
              <a:buNone/>
              <a:defRPr sz="1800" b="0">
                <a:latin typeface="Calibri"/>
                <a:ea typeface="Calibri"/>
                <a:cs typeface="Calibri"/>
                <a:sym typeface="Calibri"/>
              </a:defRPr>
            </a:pPr>
            <a:r>
              <a:rPr lang="ru-RU" sz="1800" b="0" kern="0" dirty="0" err="1" smtClean="0">
                <a:solidFill>
                  <a:srgbClr val="002060"/>
                </a:solidFill>
                <a:latin typeface="Times New Roman" panose="02020603050405020304" pitchFamily="18" charset="0"/>
                <a:ea typeface="Calibri"/>
                <a:cs typeface="Times New Roman" panose="02020603050405020304" pitchFamily="18" charset="0"/>
                <a:sym typeface="Calibri"/>
              </a:rPr>
              <a:t>ис</a:t>
            </a:r>
            <a:r>
              <a:rPr sz="1800" b="0" kern="0" dirty="0" err="1" smtClean="0">
                <a:solidFill>
                  <a:srgbClr val="002060"/>
                </a:solidFill>
                <a:latin typeface="Times New Roman" panose="02020603050405020304" pitchFamily="18" charset="0"/>
                <a:ea typeface="Calibri"/>
                <a:cs typeface="Times New Roman" panose="02020603050405020304" pitchFamily="18" charset="0"/>
                <a:sym typeface="Calibri"/>
              </a:rPr>
              <a:t>кусственное</a:t>
            </a:r>
            <a:r>
              <a:rPr sz="1800" b="0" kern="0" dirty="0" smtClean="0">
                <a:solidFill>
                  <a:srgbClr val="002060"/>
                </a:solidFill>
                <a:latin typeface="Times New Roman" panose="02020603050405020304" pitchFamily="18" charset="0"/>
                <a:ea typeface="Calibri"/>
                <a:cs typeface="Times New Roman" panose="02020603050405020304" pitchFamily="18" charset="0"/>
                <a:sym typeface="Calibri"/>
              </a:rPr>
              <a:t> </a:t>
            </a:r>
            <a:r>
              <a:rPr sz="1800" b="0" kern="0" dirty="0" err="1">
                <a:solidFill>
                  <a:srgbClr val="002060"/>
                </a:solidFill>
                <a:latin typeface="Times New Roman" panose="02020603050405020304" pitchFamily="18" charset="0"/>
                <a:ea typeface="Calibri"/>
                <a:cs typeface="Times New Roman" panose="02020603050405020304" pitchFamily="18" charset="0"/>
                <a:sym typeface="Calibri"/>
              </a:rPr>
              <a:t>вскармливание</a:t>
            </a:r>
            <a:endParaRPr sz="1800" b="0" kern="0" dirty="0">
              <a:solidFill>
                <a:srgbClr val="002060"/>
              </a:solidFill>
              <a:latin typeface="Times New Roman" panose="02020603050405020304" pitchFamily="18" charset="0"/>
              <a:ea typeface="Calibri"/>
              <a:cs typeface="Times New Roman" panose="02020603050405020304" pitchFamily="18" charset="0"/>
              <a:sym typeface="Calibri"/>
            </a:endParaRPr>
          </a:p>
        </p:txBody>
      </p:sp>
      <p:sp>
        <p:nvSpPr>
          <p:cNvPr id="238" name="Аллергия"/>
          <p:cNvSpPr txBox="1"/>
          <p:nvPr/>
        </p:nvSpPr>
        <p:spPr>
          <a:xfrm>
            <a:off x="4552226" y="908720"/>
            <a:ext cx="3425400" cy="369332"/>
          </a:xfrm>
          <a:prstGeom prst="rect">
            <a:avLst/>
          </a:prstGeom>
          <a:solidFill>
            <a:srgbClr val="DCEB4B"/>
          </a:solidFill>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marL="457200" indent="-457200">
              <a:spcBef>
                <a:spcPts val="500"/>
              </a:spcBef>
              <a:buSzPct val="100000"/>
              <a:buFont typeface="Arial"/>
              <a:buChar char="•"/>
              <a:defRPr sz="2400" b="1">
                <a:latin typeface="Segoe Print"/>
                <a:ea typeface="Segoe Print"/>
                <a:cs typeface="Segoe Print"/>
                <a:sym typeface="Segoe Print"/>
              </a:defRPr>
            </a:lvl1pPr>
          </a:lstStyle>
          <a:p>
            <a:pPr marL="0" indent="0" algn="ctr" hangingPunct="0">
              <a:buFont typeface="Arial"/>
              <a:buNone/>
              <a:defRPr sz="1800" b="0">
                <a:latin typeface="Calibri"/>
                <a:ea typeface="Calibri"/>
                <a:cs typeface="Calibri"/>
                <a:sym typeface="Calibri"/>
              </a:defRPr>
            </a:pPr>
            <a:r>
              <a:rPr lang="ru-RU" sz="1800" b="0" kern="0" dirty="0" smtClean="0">
                <a:solidFill>
                  <a:srgbClr val="002060"/>
                </a:solidFill>
                <a:latin typeface="Times New Roman" panose="02020603050405020304" pitchFamily="18" charset="0"/>
                <a:ea typeface="Calibri"/>
                <a:cs typeface="Times New Roman" panose="02020603050405020304" pitchFamily="18" charset="0"/>
                <a:sym typeface="Calibri"/>
              </a:rPr>
              <a:t>Переходный стул</a:t>
            </a:r>
            <a:endParaRPr sz="1800" b="0" kern="0" dirty="0">
              <a:solidFill>
                <a:srgbClr val="002060"/>
              </a:solidFill>
              <a:latin typeface="Times New Roman" panose="02020603050405020304" pitchFamily="18" charset="0"/>
              <a:ea typeface="Calibri"/>
              <a:cs typeface="Times New Roman" panose="02020603050405020304" pitchFamily="18" charset="0"/>
              <a:sym typeface="Calibri"/>
            </a:endParaRPr>
          </a:p>
        </p:txBody>
      </p:sp>
      <p:sp>
        <p:nvSpPr>
          <p:cNvPr id="240" name="Грудное вскармливание"/>
          <p:cNvSpPr txBox="1"/>
          <p:nvPr/>
        </p:nvSpPr>
        <p:spPr>
          <a:xfrm>
            <a:off x="0" y="6207695"/>
            <a:ext cx="4391472" cy="369332"/>
          </a:xfrm>
          <a:prstGeom prst="rect">
            <a:avLst/>
          </a:prstGeom>
          <a:solidFill>
            <a:srgbClr val="CAE739"/>
          </a:solidFill>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marL="457200" indent="-457200">
              <a:spcBef>
                <a:spcPts val="500"/>
              </a:spcBef>
              <a:buSzPct val="100000"/>
              <a:buFont typeface="Arial"/>
              <a:buChar char="•"/>
              <a:defRPr sz="2400" b="1">
                <a:latin typeface="Segoe Print"/>
                <a:ea typeface="Segoe Print"/>
                <a:cs typeface="Segoe Print"/>
                <a:sym typeface="Segoe Print"/>
              </a:defRPr>
            </a:lvl1pPr>
          </a:lstStyle>
          <a:p>
            <a:pPr marL="0" indent="0" algn="ctr" hangingPunct="0">
              <a:buFont typeface="Arial"/>
              <a:buNone/>
              <a:defRPr sz="1800" b="0">
                <a:latin typeface="Calibri"/>
                <a:ea typeface="Calibri"/>
                <a:cs typeface="Calibri"/>
                <a:sym typeface="Calibri"/>
              </a:defRPr>
            </a:pPr>
            <a:r>
              <a:rPr lang="ru-RU" sz="1800" b="0" kern="0" dirty="0" smtClean="0">
                <a:solidFill>
                  <a:srgbClr val="002060"/>
                </a:solidFill>
                <a:latin typeface="Times New Roman" panose="02020603050405020304" pitchFamily="18" charset="0"/>
                <a:ea typeface="Calibri"/>
                <a:cs typeface="Times New Roman" panose="02020603050405020304" pitchFamily="18" charset="0"/>
                <a:sym typeface="Calibri"/>
              </a:rPr>
              <a:t>Молочный -</a:t>
            </a:r>
            <a:r>
              <a:rPr lang="ru-RU" sz="1800" b="0" kern="0" dirty="0" err="1" smtClean="0">
                <a:solidFill>
                  <a:srgbClr val="002060"/>
                </a:solidFill>
                <a:latin typeface="Times New Roman" panose="02020603050405020304" pitchFamily="18" charset="0"/>
                <a:ea typeface="Calibri"/>
                <a:cs typeface="Times New Roman" panose="02020603050405020304" pitchFamily="18" charset="0"/>
                <a:sym typeface="Calibri"/>
              </a:rPr>
              <a:t>гр</a:t>
            </a:r>
            <a:r>
              <a:rPr sz="1800" b="0" kern="0" dirty="0" err="1" smtClean="0">
                <a:solidFill>
                  <a:srgbClr val="002060"/>
                </a:solidFill>
                <a:latin typeface="Times New Roman" panose="02020603050405020304" pitchFamily="18" charset="0"/>
                <a:ea typeface="Calibri"/>
                <a:cs typeface="Times New Roman" panose="02020603050405020304" pitchFamily="18" charset="0"/>
                <a:sym typeface="Calibri"/>
              </a:rPr>
              <a:t>удное</a:t>
            </a:r>
            <a:r>
              <a:rPr sz="1800" b="0" kern="0" dirty="0" smtClean="0">
                <a:solidFill>
                  <a:srgbClr val="002060"/>
                </a:solidFill>
                <a:latin typeface="Times New Roman" panose="02020603050405020304" pitchFamily="18" charset="0"/>
                <a:ea typeface="Calibri"/>
                <a:cs typeface="Times New Roman" panose="02020603050405020304" pitchFamily="18" charset="0"/>
                <a:sym typeface="Calibri"/>
              </a:rPr>
              <a:t> </a:t>
            </a:r>
            <a:r>
              <a:rPr sz="1800" b="0" kern="0" dirty="0" err="1" smtClean="0">
                <a:solidFill>
                  <a:srgbClr val="002060"/>
                </a:solidFill>
                <a:latin typeface="Times New Roman" panose="02020603050405020304" pitchFamily="18" charset="0"/>
                <a:ea typeface="Calibri"/>
                <a:cs typeface="Times New Roman" panose="02020603050405020304" pitchFamily="18" charset="0"/>
                <a:sym typeface="Calibri"/>
              </a:rPr>
              <a:t>вскармливание</a:t>
            </a:r>
            <a:endParaRPr sz="1800" b="0" kern="0" dirty="0">
              <a:solidFill>
                <a:srgbClr val="002060"/>
              </a:solidFill>
              <a:latin typeface="Times New Roman" panose="02020603050405020304" pitchFamily="18" charset="0"/>
              <a:ea typeface="Calibri"/>
              <a:cs typeface="Times New Roman" panose="02020603050405020304" pitchFamily="18" charset="0"/>
              <a:sym typeface="Calibri"/>
            </a:endParaRPr>
          </a:p>
        </p:txBody>
      </p:sp>
      <p:sp>
        <p:nvSpPr>
          <p:cNvPr id="12" name="Аллергия"/>
          <p:cNvSpPr txBox="1"/>
          <p:nvPr/>
        </p:nvSpPr>
        <p:spPr>
          <a:xfrm>
            <a:off x="101580" y="908720"/>
            <a:ext cx="4489148" cy="648896"/>
          </a:xfrm>
          <a:prstGeom prst="rect">
            <a:avLst/>
          </a:prstGeom>
          <a:solidFill>
            <a:srgbClr val="DCEB4B"/>
          </a:solidFill>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marL="457200" indent="-457200">
              <a:spcBef>
                <a:spcPts val="500"/>
              </a:spcBef>
              <a:buSzPct val="100000"/>
              <a:buFont typeface="Arial"/>
              <a:buChar char="•"/>
              <a:defRPr sz="2400" b="1">
                <a:latin typeface="Segoe Print"/>
                <a:ea typeface="Segoe Print"/>
                <a:cs typeface="Segoe Print"/>
                <a:sym typeface="Segoe Print"/>
              </a:defRPr>
            </a:lvl1pPr>
          </a:lstStyle>
          <a:p>
            <a:pPr marL="0" indent="0" algn="ctr" hangingPunct="0">
              <a:buNone/>
              <a:defRPr sz="1800" b="0">
                <a:latin typeface="Calibri"/>
                <a:ea typeface="Calibri"/>
                <a:cs typeface="Calibri"/>
                <a:sym typeface="Calibri"/>
              </a:defRPr>
            </a:pPr>
            <a:r>
              <a:rPr lang="ru-RU" sz="1600" b="0" kern="0" dirty="0" err="1" smtClean="0">
                <a:solidFill>
                  <a:srgbClr val="002060"/>
                </a:solidFill>
                <a:latin typeface="Times New Roman" panose="02020603050405020304" pitchFamily="18" charset="0"/>
                <a:ea typeface="Calibri"/>
                <a:cs typeface="Times New Roman" panose="02020603050405020304" pitchFamily="18" charset="0"/>
                <a:sym typeface="Calibri"/>
              </a:rPr>
              <a:t>Меконий</a:t>
            </a:r>
            <a:r>
              <a:rPr lang="ru-RU" sz="1600" b="0" kern="0" dirty="0" smtClean="0">
                <a:solidFill>
                  <a:srgbClr val="002060"/>
                </a:solidFill>
                <a:latin typeface="Times New Roman" panose="02020603050405020304" pitchFamily="18" charset="0"/>
                <a:ea typeface="Calibri"/>
                <a:cs typeface="Times New Roman" panose="02020603050405020304" pitchFamily="18" charset="0"/>
                <a:sym typeface="Calibri"/>
              </a:rPr>
              <a:t> (возраст </a:t>
            </a:r>
            <a:r>
              <a:rPr lang="ru-RU" sz="1600" b="0" kern="0" dirty="0">
                <a:solidFill>
                  <a:srgbClr val="002060"/>
                </a:solidFill>
                <a:latin typeface="Times New Roman" panose="02020603050405020304" pitchFamily="18" charset="0"/>
                <a:ea typeface="Calibri"/>
                <a:cs typeface="Times New Roman" panose="02020603050405020304" pitchFamily="18" charset="0"/>
                <a:sym typeface="Calibri"/>
              </a:rPr>
              <a:t>до 3-х </a:t>
            </a:r>
            <a:r>
              <a:rPr lang="ru-RU" sz="1600" b="0" kern="0" dirty="0" smtClean="0">
                <a:solidFill>
                  <a:srgbClr val="002060"/>
                </a:solidFill>
                <a:latin typeface="Times New Roman" panose="02020603050405020304" pitchFamily="18" charset="0"/>
                <a:ea typeface="Calibri"/>
                <a:cs typeface="Times New Roman" panose="02020603050405020304" pitchFamily="18" charset="0"/>
                <a:sym typeface="Calibri"/>
              </a:rPr>
              <a:t>дне)й</a:t>
            </a:r>
            <a:endParaRPr lang="ru-RU" sz="1600" b="0" kern="0" dirty="0">
              <a:solidFill>
                <a:srgbClr val="002060"/>
              </a:solidFill>
              <a:latin typeface="Times New Roman" panose="02020603050405020304" pitchFamily="18" charset="0"/>
              <a:ea typeface="Calibri"/>
              <a:cs typeface="Times New Roman" panose="02020603050405020304" pitchFamily="18" charset="0"/>
              <a:sym typeface="Calibri"/>
            </a:endParaRPr>
          </a:p>
          <a:p>
            <a:pPr marL="0" indent="0" algn="ctr" hangingPunct="0">
              <a:buNone/>
              <a:defRPr sz="1800" b="0">
                <a:latin typeface="Calibri"/>
                <a:ea typeface="Calibri"/>
                <a:cs typeface="Calibri"/>
                <a:sym typeface="Calibri"/>
              </a:defRPr>
            </a:pPr>
            <a:endParaRPr lang="ru-RU" sz="1600" b="0" kern="0" dirty="0">
              <a:solidFill>
                <a:srgbClr val="002060"/>
              </a:solidFill>
              <a:latin typeface="Times New Roman" panose="02020603050405020304" pitchFamily="18" charset="0"/>
              <a:ea typeface="Calibri"/>
              <a:cs typeface="Times New Roman" panose="02020603050405020304" pitchFamily="18" charset="0"/>
              <a:sym typeface="Calibri"/>
            </a:endParaRPr>
          </a:p>
        </p:txBody>
      </p:sp>
      <p:pic>
        <p:nvPicPr>
          <p:cNvPr id="235" name="http://www.o-krohe.ru/images/article/orig/2015/08/normalnyj-stul-u-grudnichka-i-ego-chastota-7.jpg" descr="http://www.o-krohe.ru/images/article/orig/2015/08/normalnyj-stul-u-grudnichka-i-ego-chastota-7.jpg"/>
          <p:cNvPicPr>
            <a:picLocks noChangeAspect="1"/>
          </p:cNvPicPr>
          <p:nvPr/>
        </p:nvPicPr>
        <p:blipFill rotWithShape="1">
          <a:blip r:embed="rId2" cstate="print">
            <a:extLst/>
          </a:blip>
          <a:srcRect l="-683" t="7573" r="14862" b="5652"/>
          <a:stretch/>
        </p:blipFill>
        <p:spPr>
          <a:xfrm>
            <a:off x="4562113" y="3824644"/>
            <a:ext cx="3425400" cy="2383051"/>
          </a:xfrm>
          <a:prstGeom prst="rect">
            <a:avLst/>
          </a:prstGeom>
          <a:ln w="12700">
            <a:miter lim="400000"/>
          </a:ln>
          <a:effectLst>
            <a:outerShdw blurRad="50800" dist="38100" dir="2700000" algn="tl" rotWithShape="0">
              <a:prstClr val="black">
                <a:alpha val="40000"/>
              </a:prstClr>
            </a:outerShdw>
          </a:effectLst>
        </p:spPr>
      </p:pic>
      <p:pic>
        <p:nvPicPr>
          <p:cNvPr id="237" name="http://i3.imgbb.ru/img9/5/6/0/560bd9f156844224f3dbac35820c3c90.jpg" descr="http://i3.imgbb.ru/img9/5/6/0/560bd9f156844224f3dbac35820c3c90.jpg"/>
          <p:cNvPicPr>
            <a:picLocks noChangeAspect="1"/>
          </p:cNvPicPr>
          <p:nvPr/>
        </p:nvPicPr>
        <p:blipFill rotWithShape="1">
          <a:blip r:embed="rId3" cstate="print">
            <a:extLst/>
          </a:blip>
          <a:srcRect l="-226" t="548" r="642" b="13696"/>
          <a:stretch/>
        </p:blipFill>
        <p:spPr>
          <a:xfrm>
            <a:off x="4552226" y="1352877"/>
            <a:ext cx="3425400" cy="2436163"/>
          </a:xfrm>
          <a:prstGeom prst="rect">
            <a:avLst/>
          </a:prstGeom>
          <a:ln w="12700">
            <a:miter lim="400000"/>
          </a:ln>
          <a:effectLst>
            <a:outerShdw blurRad="50800" dist="38100" dir="2700000" algn="tl" rotWithShape="0">
              <a:prstClr val="black">
                <a:alpha val="40000"/>
              </a:prstClr>
            </a:outerShdw>
          </a:effectLst>
        </p:spPr>
      </p:pic>
      <p:pic>
        <p:nvPicPr>
          <p:cNvPr id="233" name="http://grudnojrebenok.ru/images/stul-novorozhdennogo-rebenka-pri-grudnom_2_1.jpeg" descr="http://grudnojrebenok.ru/images/stul-novorozhdennogo-rebenka-pri-grudnom_2_1.jpeg"/>
          <p:cNvPicPr>
            <a:picLocks noChangeAspect="1"/>
          </p:cNvPicPr>
          <p:nvPr/>
        </p:nvPicPr>
        <p:blipFill rotWithShape="1">
          <a:blip r:embed="rId4" cstate="print">
            <a:extLst/>
          </a:blip>
          <a:srcRect t="4465"/>
          <a:stretch/>
        </p:blipFill>
        <p:spPr>
          <a:xfrm>
            <a:off x="1060546" y="1352877"/>
            <a:ext cx="3330926" cy="2436163"/>
          </a:xfrm>
          <a:prstGeom prst="rect">
            <a:avLst/>
          </a:prstGeom>
          <a:ln w="12700">
            <a:miter lim="400000"/>
          </a:ln>
          <a:effectLst>
            <a:outerShdw blurRad="50800" dist="38100" dir="8100000" algn="tr" rotWithShape="0">
              <a:prstClr val="black">
                <a:alpha val="40000"/>
              </a:prstClr>
            </a:outerShdw>
          </a:effectLst>
        </p:spPr>
      </p:pic>
      <p:pic>
        <p:nvPicPr>
          <p:cNvPr id="239" name="http://grudnichky.ru/wp-content/uploads/2016/06/Ponos-u-grudnichka.jpg" descr="http://grudnichky.ru/wp-content/uploads/2016/06/Ponos-u-grudnichka.jpg"/>
          <p:cNvPicPr>
            <a:picLocks noChangeAspect="1"/>
          </p:cNvPicPr>
          <p:nvPr/>
        </p:nvPicPr>
        <p:blipFill rotWithShape="1">
          <a:blip r:embed="rId5" cstate="print">
            <a:extLst/>
          </a:blip>
          <a:srcRect l="5704" t="5385" r="2593" b="5503"/>
          <a:stretch/>
        </p:blipFill>
        <p:spPr>
          <a:xfrm>
            <a:off x="1060546" y="3791007"/>
            <a:ext cx="3330926" cy="2383051"/>
          </a:xfrm>
          <a:prstGeom prst="rect">
            <a:avLst/>
          </a:prstGeom>
          <a:ln w="12700">
            <a:miter lim="400000"/>
          </a:ln>
          <a:effectLst>
            <a:outerShdw blurRad="50800" dist="38100" dir="8100000" algn="tr" rotWithShape="0">
              <a:prstClr val="black">
                <a:alpha val="40000"/>
              </a:prstClr>
            </a:outerShdw>
          </a:effectLst>
        </p:spPr>
      </p:pic>
      <p:sp>
        <p:nvSpPr>
          <p:cNvPr id="13" name="Правила сбора анализа мочи."/>
          <p:cNvSpPr txBox="1">
            <a:spLocks noGrp="1"/>
          </p:cNvSpPr>
          <p:nvPr>
            <p:ph type="title"/>
          </p:nvPr>
        </p:nvSpPr>
        <p:spPr>
          <a:xfrm>
            <a:off x="457200" y="116632"/>
            <a:ext cx="8229600" cy="792088"/>
          </a:xfrm>
          <a:prstGeom prst="rect">
            <a:avLst/>
          </a:prstGeom>
        </p:spPr>
        <p:txBody>
          <a:bodyPr>
            <a:normAutofit/>
          </a:bodyPr>
          <a:lstStyle>
            <a:lvl1pPr>
              <a:defRPr sz="3900" b="1">
                <a:latin typeface="Segoe Print"/>
                <a:ea typeface="Segoe Print"/>
                <a:cs typeface="Segoe Print"/>
                <a:sym typeface="Segoe Print"/>
              </a:defRPr>
            </a:lvl1pPr>
          </a:lstStyle>
          <a:p>
            <a:pPr>
              <a:defRPr b="0">
                <a:latin typeface="Calibri"/>
                <a:ea typeface="Calibri"/>
                <a:cs typeface="Calibri"/>
                <a:sym typeface="Calibri"/>
              </a:defRPr>
            </a:pPr>
            <a:r>
              <a:rPr lang="ru-RU" sz="4000" b="1" dirty="0" smtClean="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rPr>
              <a:t>Характеристики стула</a:t>
            </a:r>
            <a:r>
              <a:rPr sz="4000" b="1" dirty="0" smtClean="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rPr>
              <a:t>.</a:t>
            </a:r>
            <a:endParaRPr sz="4000" b="1" dirty="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endParaRPr>
          </a:p>
        </p:txBody>
      </p:sp>
      <p:sp>
        <p:nvSpPr>
          <p:cNvPr id="2" name="Объект 1"/>
          <p:cNvSpPr>
            <a:spLocks noGrp="1"/>
          </p:cNvSpPr>
          <p:nvPr>
            <p:ph sz="half" idx="1"/>
          </p:nvPr>
        </p:nvSpPr>
        <p:spPr/>
        <p:txBody>
          <a:bodyPr/>
          <a:lstStyle/>
          <a:p>
            <a:endParaRPr lang="ru-RU" dirty="0"/>
          </a:p>
        </p:txBody>
      </p:sp>
      <p:sp>
        <p:nvSpPr>
          <p:cNvPr id="3" name="Объект 2"/>
          <p:cNvSpPr>
            <a:spLocks noGrp="1"/>
          </p:cNvSpPr>
          <p:nvPr>
            <p:ph sz="half" idx="2"/>
          </p:nvPr>
        </p:nvSpPr>
        <p:spPr/>
        <p:txBody>
          <a:bodyPr/>
          <a:lstStyle/>
          <a:p>
            <a:endParaRPr lang="ru-RU"/>
          </a:p>
        </p:txBody>
      </p:sp>
      <p:pic>
        <p:nvPicPr>
          <p:cNvPr id="4098" name="Picture 2" descr="https://dontforgetthebubbles.com/wp-content/uploads/2016/12/IMG_0747-1024x102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0546" y="1352876"/>
            <a:ext cx="3330926" cy="247176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upload.wikimedia.org/wikipedia/commons/4/40/Meconium_vs_po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0672" y="1305748"/>
            <a:ext cx="6976954" cy="248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229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75856" y="260648"/>
            <a:ext cx="1885950" cy="2088232"/>
          </a:xfrm>
        </p:spPr>
        <p:txBody>
          <a:bodyPr/>
          <a:lstStyle/>
          <a:p>
            <a:endParaRPr lang="ru-RU" dirty="0"/>
          </a:p>
        </p:txBody>
      </p:sp>
      <p:sp>
        <p:nvSpPr>
          <p:cNvPr id="3" name="Объект 2"/>
          <p:cNvSpPr>
            <a:spLocks noGrp="1"/>
          </p:cNvSpPr>
          <p:nvPr>
            <p:ph idx="1"/>
          </p:nvPr>
        </p:nvSpPr>
        <p:spPr>
          <a:xfrm>
            <a:off x="107504" y="3551194"/>
            <a:ext cx="9036496" cy="3118165"/>
          </a:xfrm>
        </p:spPr>
        <p:txBody>
          <a:bodyPr>
            <a:normAutofit/>
          </a:bodyPr>
          <a:lstStyle/>
          <a:p>
            <a:pPr defTabSz="449263" fontAlgn="base">
              <a:lnSpc>
                <a:spcPct val="140000"/>
              </a:lnSpc>
              <a:spcBef>
                <a:spcPts val="800"/>
              </a:spcBef>
              <a:spcAft>
                <a:spcPct val="0"/>
              </a:spcAft>
              <a:buClr>
                <a:schemeClr val="tx1"/>
              </a:buClr>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Движения глаз в начале не координированы должным образом, поэтому глазные яблоки новорожденного ребенка способны совершать движения независимо друг от друга.</a:t>
            </a:r>
          </a:p>
          <a:p>
            <a:pPr defTabSz="449263" fontAlgn="base">
              <a:lnSpc>
                <a:spcPct val="140000"/>
              </a:lnSpc>
              <a:spcBef>
                <a:spcPts val="800"/>
              </a:spcBef>
              <a:spcAft>
                <a:spcPct val="0"/>
              </a:spcAft>
              <a:buClr>
                <a:schemeClr val="tx1"/>
              </a:buClr>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4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Наиболее </a:t>
            </a: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хорошо ребенок фокусирует свой взгляд на предметах, находящихся на расстоянии от глаз в 25 см.</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157" y="116632"/>
            <a:ext cx="4176465" cy="329054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532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476672"/>
            <a:ext cx="8712968" cy="924475"/>
          </a:xfrm>
        </p:spPr>
        <p:txBody>
          <a:bodyPr>
            <a:noAutofit/>
          </a:bodyPr>
          <a:lstStyle/>
          <a:p>
            <a:r>
              <a:rPr lang="ru-RU" sz="4000"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Физиологическая желтуха новорожденного</a:t>
            </a:r>
          </a:p>
        </p:txBody>
      </p:sp>
      <p:sp>
        <p:nvSpPr>
          <p:cNvPr id="3" name="Объект 2"/>
          <p:cNvSpPr>
            <a:spLocks noGrp="1"/>
          </p:cNvSpPr>
          <p:nvPr>
            <p:ph idx="1"/>
          </p:nvPr>
        </p:nvSpPr>
        <p:spPr>
          <a:xfrm>
            <a:off x="683568" y="1700808"/>
            <a:ext cx="7919040" cy="4861999"/>
          </a:xfrm>
        </p:spPr>
        <p:txBody>
          <a:bodyPr>
            <a:normAutofit fontScale="85000" lnSpcReduction="10000"/>
          </a:bodyPr>
          <a:lstStyle/>
          <a:p>
            <a:pPr lvl="0" defTabSz="449263" fontAlgn="base">
              <a:lnSpc>
                <a:spcPct val="135000"/>
              </a:lnSpc>
              <a:spcBef>
                <a:spcPts val="700"/>
              </a:spcBef>
              <a:spcAft>
                <a:spcPct val="0"/>
              </a:spcAft>
              <a:buClr>
                <a:prstClr val="white"/>
              </a:buClr>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altLang="ru-RU" sz="2800" b="1" kern="0" dirty="0">
                <a:ln w="18415" cmpd="sng">
                  <a:solidFill>
                    <a:srgbClr val="FFFFFF"/>
                  </a:solidFill>
                  <a:prstDash val="solid"/>
                </a:ln>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Развивается у всех новорожденных </a:t>
            </a:r>
            <a:r>
              <a:rPr lang="ru-RU" altLang="ru-RU" sz="2800" kern="0" dirty="0">
                <a:ln w="18415" cmpd="sng">
                  <a:solidFill>
                    <a:srgbClr val="FFFFFF"/>
                  </a:solidFill>
                  <a:prstDash val="solid"/>
                </a:ln>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в первые дни жизни</a:t>
            </a:r>
          </a:p>
          <a:p>
            <a:pPr lvl="0" defTabSz="449263" fontAlgn="base">
              <a:lnSpc>
                <a:spcPct val="135000"/>
              </a:lnSpc>
              <a:spcBef>
                <a:spcPts val="700"/>
              </a:spcBef>
              <a:spcAft>
                <a:spcPct val="0"/>
              </a:spcAft>
              <a:buClr>
                <a:prstClr val="white"/>
              </a:buClr>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altLang="ru-RU" sz="2800" kern="0" dirty="0">
                <a:ln w="18415" cmpd="sng">
                  <a:solidFill>
                    <a:srgbClr val="FFFFFF"/>
                  </a:solidFill>
                  <a:prstDash val="solid"/>
                </a:ln>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Связана с особенностями строения и созревания красных кровяных телец (эритроцитов) новорожденного и пониженной функциональной способностью печени в этом возрасте</a:t>
            </a:r>
          </a:p>
          <a:p>
            <a:pPr lvl="0" defTabSz="449263" fontAlgn="base">
              <a:lnSpc>
                <a:spcPct val="135000"/>
              </a:lnSpc>
              <a:spcBef>
                <a:spcPts val="700"/>
              </a:spcBef>
              <a:spcAft>
                <a:spcPct val="0"/>
              </a:spcAft>
              <a:buClr>
                <a:prstClr val="white"/>
              </a:buClr>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altLang="ru-RU" sz="2800" kern="0" dirty="0">
                <a:ln w="18415" cmpd="sng">
                  <a:solidFill>
                    <a:srgbClr val="FFFFFF"/>
                  </a:solidFill>
                  <a:prstDash val="solid"/>
                </a:ln>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Желтизна кожных покровов </a:t>
            </a:r>
            <a:r>
              <a:rPr lang="ru-RU" altLang="ru-RU" sz="2800" u="sng" kern="0" dirty="0">
                <a:ln w="18415" cmpd="sng">
                  <a:solidFill>
                    <a:srgbClr val="FFFFFF"/>
                  </a:solidFill>
                  <a:prstDash val="solid"/>
                </a:ln>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появляется на 2-3 день жизни</a:t>
            </a:r>
          </a:p>
          <a:p>
            <a:pPr lvl="0" defTabSz="449263" fontAlgn="base">
              <a:lnSpc>
                <a:spcPct val="135000"/>
              </a:lnSpc>
              <a:spcBef>
                <a:spcPts val="700"/>
              </a:spcBef>
              <a:spcAft>
                <a:spcPct val="0"/>
              </a:spcAft>
              <a:buClr>
                <a:prstClr val="white"/>
              </a:buClr>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altLang="ru-RU" sz="2800" u="sng" kern="0" dirty="0">
                <a:ln w="18415" cmpd="sng">
                  <a:solidFill>
                    <a:srgbClr val="FFFFFF"/>
                  </a:solidFill>
                  <a:prstDash val="solid"/>
                </a:ln>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Длительность </a:t>
            </a:r>
            <a:r>
              <a:rPr lang="ru-RU" altLang="ru-RU" sz="2800" u="sng" kern="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физиологической желтухи </a:t>
            </a:r>
            <a:r>
              <a:rPr lang="ru-RU" altLang="ru-RU" sz="2800" u="sng" kern="0" dirty="0">
                <a:ln w="18415" cmpd="sng">
                  <a:solidFill>
                    <a:srgbClr val="FFFFFF"/>
                  </a:solidFill>
                  <a:prstDash val="solid"/>
                </a:ln>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7-10 дней</a:t>
            </a:r>
          </a:p>
          <a:p>
            <a:pPr lvl="0" defTabSz="449263" fontAlgn="base">
              <a:lnSpc>
                <a:spcPct val="135000"/>
              </a:lnSpc>
              <a:spcBef>
                <a:spcPts val="700"/>
              </a:spcBef>
              <a:spcAft>
                <a:spcPct val="0"/>
              </a:spcAft>
              <a:buClr>
                <a:prstClr val="white"/>
              </a:buClr>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ru-RU" altLang="ru-RU" sz="2600" kern="0" dirty="0">
              <a:ln w="18415" cmpd="sng">
                <a:solidFill>
                  <a:srgbClr val="FFFFFF"/>
                </a:solidFill>
                <a:prstDash val="solid"/>
              </a:ln>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ru-RU" dirty="0"/>
          </a:p>
        </p:txBody>
      </p:sp>
    </p:spTree>
    <p:extLst>
      <p:ext uri="{BB962C8B-B14F-4D97-AF65-F5344CB8AC3E}">
        <p14:creationId xmlns:p14="http://schemas.microsoft.com/office/powerpoint/2010/main" val="255592996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467544" y="8857"/>
            <a:ext cx="8064896" cy="924475"/>
          </a:xfrm>
        </p:spPr>
        <p:txBody>
          <a:bodyPr>
            <a:normAutofit/>
          </a:bodyPr>
          <a:lstStyle/>
          <a:p>
            <a:pPr algn="ctr"/>
            <a:r>
              <a:rPr lang="ru-RU" sz="4000"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ФОТОТЕРАПИЯ (ЛАМПА)</a:t>
            </a:r>
          </a:p>
        </p:txBody>
      </p:sp>
      <p:pic>
        <p:nvPicPr>
          <p:cNvPr id="2" name="Рисунок 1"/>
          <p:cNvPicPr>
            <a:picLocks noChangeAspect="1"/>
          </p:cNvPicPr>
          <p:nvPr/>
        </p:nvPicPr>
        <p:blipFill>
          <a:blip r:embed="rId2"/>
          <a:stretch>
            <a:fillRect/>
          </a:stretch>
        </p:blipFill>
        <p:spPr>
          <a:xfrm>
            <a:off x="3347864" y="2025569"/>
            <a:ext cx="5565239" cy="4176464"/>
          </a:xfrm>
          <a:prstGeom prst="rect">
            <a:avLst/>
          </a:prstGeom>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1107654" y="2078767"/>
            <a:ext cx="6059434" cy="3408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25393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t="1305" r="39807"/>
          <a:stretch/>
        </p:blipFill>
        <p:spPr>
          <a:xfrm>
            <a:off x="2339752" y="2411387"/>
            <a:ext cx="3555370" cy="4372144"/>
          </a:xfrm>
          <a:prstGeom prst="rect">
            <a:avLst/>
          </a:prstGeom>
        </p:spPr>
      </p:pic>
      <p:sp>
        <p:nvSpPr>
          <p:cNvPr id="2" name="Заголовок 1"/>
          <p:cNvSpPr>
            <a:spLocks noGrp="1"/>
          </p:cNvSpPr>
          <p:nvPr>
            <p:ph type="title"/>
          </p:nvPr>
        </p:nvSpPr>
        <p:spPr>
          <a:xfrm>
            <a:off x="899592" y="332656"/>
            <a:ext cx="7125113" cy="924475"/>
          </a:xfrm>
        </p:spPr>
        <p:txBody>
          <a:bodyPr vert="horz" lIns="91440" tIns="45720" rIns="91440" bIns="45720" rtlCol="0" anchor="ctr">
            <a:noAutofit/>
          </a:bodyPr>
          <a:lstStyle/>
          <a:p>
            <a:pPr algn="ctr"/>
            <a:r>
              <a:rPr lang="ru-RU" sz="4000"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ВЫПИСКА ИЗ РОДИЛЬНОГО ДОМА</a:t>
            </a:r>
          </a:p>
        </p:txBody>
      </p:sp>
      <p:sp>
        <p:nvSpPr>
          <p:cNvPr id="3" name="Объект 2"/>
          <p:cNvSpPr>
            <a:spLocks noGrp="1"/>
          </p:cNvSpPr>
          <p:nvPr>
            <p:ph idx="1"/>
          </p:nvPr>
        </p:nvSpPr>
        <p:spPr>
          <a:xfrm>
            <a:off x="5580112" y="1305668"/>
            <a:ext cx="3419871" cy="5391936"/>
          </a:xfrm>
        </p:spPr>
        <p:txBody>
          <a:bodyPr>
            <a:normAutofit/>
          </a:bodyPr>
          <a:lstStyle/>
          <a:p>
            <a:pPr defTabSz="449263" fontAlgn="base">
              <a:lnSpc>
                <a:spcPct val="13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Как правило, осуществляется С</a:t>
            </a:r>
            <a:r>
              <a:rPr lang="ru-RU" altLang="ru-RU"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3-х суток жизни </a:t>
            </a:r>
            <a:r>
              <a:rPr lang="ru-RU" altLang="ru-RU"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при самостоятельных родах </a:t>
            </a:r>
            <a:r>
              <a:rPr lang="ru-RU" altLang="ru-RU"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с 5-х суток </a:t>
            </a:r>
            <a:r>
              <a:rPr lang="ru-RU" altLang="ru-RU"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жизни после оперативного </a:t>
            </a:r>
            <a:r>
              <a:rPr lang="ru-RU" altLang="ru-RU"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родоразрешения</a:t>
            </a:r>
            <a:endParaRPr lang="ru-RU" altLang="ru-RU"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a:p>
            <a:pPr algn="ctr"/>
            <a:endParaRPr lang="ru-RU" dirty="0"/>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90" y="1052736"/>
            <a:ext cx="3066639" cy="4088852"/>
          </a:xfrm>
          <a:prstGeom prst="rect">
            <a:avLst/>
          </a:prstGeom>
        </p:spPr>
      </p:pic>
    </p:spTree>
    <p:extLst>
      <p:ext uri="{BB962C8B-B14F-4D97-AF65-F5344CB8AC3E}">
        <p14:creationId xmlns:p14="http://schemas.microsoft.com/office/powerpoint/2010/main" val="11613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272277"/>
            <a:ext cx="7920880" cy="924475"/>
          </a:xfrm>
        </p:spPr>
        <p:txBody>
          <a:bodyPr vert="horz" lIns="91440" tIns="45720" rIns="91440" bIns="45720" rtlCol="0" anchor="ctr">
            <a:noAutofit/>
          </a:bodyPr>
          <a:lstStyle/>
          <a:p>
            <a:pPr algn="ctr"/>
            <a:r>
              <a:rPr lang="ru-RU" sz="3600"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ВЫПИСКА ИЗ РОДИЛЬНОГО ДОМА</a:t>
            </a:r>
          </a:p>
        </p:txBody>
      </p:sp>
      <p:sp>
        <p:nvSpPr>
          <p:cNvPr id="3" name="Объект 2"/>
          <p:cNvSpPr>
            <a:spLocks noGrp="1"/>
          </p:cNvSpPr>
          <p:nvPr>
            <p:ph idx="1"/>
          </p:nvPr>
        </p:nvSpPr>
        <p:spPr>
          <a:xfrm>
            <a:off x="179512" y="1700808"/>
            <a:ext cx="4536505" cy="4536504"/>
          </a:xfrm>
        </p:spPr>
        <p:txBody>
          <a:bodyPr/>
          <a:lstStyle/>
          <a:p>
            <a:pPr lvl="0" defTabSz="449263" fontAlgn="base">
              <a:lnSpc>
                <a:spcPct val="13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Более поздняя выписка из родильного дома может быть связана с особенностями течения первых 7 дней жизни ребенка</a:t>
            </a:r>
          </a:p>
          <a:p>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8024" y="1196752"/>
            <a:ext cx="4010745" cy="5347660"/>
          </a:xfrm>
          <a:prstGeom prst="rect">
            <a:avLst/>
          </a:prstGeom>
        </p:spPr>
      </p:pic>
    </p:spTree>
    <p:extLst>
      <p:ext uri="{BB962C8B-B14F-4D97-AF65-F5344CB8AC3E}">
        <p14:creationId xmlns:p14="http://schemas.microsoft.com/office/powerpoint/2010/main" val="20079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332656"/>
            <a:ext cx="7522995" cy="3168352"/>
          </a:xfrm>
        </p:spPr>
        <p:txBody>
          <a:bodyPr>
            <a:normAutofit/>
          </a:bodyPr>
          <a:lstStyle/>
          <a:p>
            <a:pPr algn="ctr">
              <a:lnSpc>
                <a:spcPct val="115000"/>
              </a:lnSpc>
              <a:spcAft>
                <a:spcPts val="1000"/>
              </a:spcAft>
            </a:pPr>
            <a:r>
              <a:rPr lang="ru-RU"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n-ea"/>
                <a:cs typeface="Times New Roman" pitchFamily="18" charset="0"/>
              </a:rPr>
              <a:t/>
            </a:r>
            <a:br>
              <a:rPr lang="ru-RU"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n-ea"/>
                <a:cs typeface="Times New Roman" pitchFamily="18" charset="0"/>
              </a:rPr>
            </a:br>
            <a:endParaRPr lang="ru-RU"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n-ea"/>
              <a:cs typeface="Times New Roman"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04135" y="3501008"/>
            <a:ext cx="4031673" cy="3025833"/>
          </a:xfrm>
        </p:spPr>
      </p:pic>
      <p:sp>
        <p:nvSpPr>
          <p:cNvPr id="5" name="Объект 2"/>
          <p:cNvSpPr txBox="1">
            <a:spLocks/>
          </p:cNvSpPr>
          <p:nvPr/>
        </p:nvSpPr>
        <p:spPr>
          <a:xfrm>
            <a:off x="539552" y="332656"/>
            <a:ext cx="7560840" cy="3168352"/>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lgn="ctr" defTabSz="449263" fontAlgn="base">
              <a:lnSpc>
                <a:spcPct val="130000"/>
              </a:lnSpc>
              <a:spcBef>
                <a:spcPts val="800"/>
              </a:spcBef>
              <a:spcAft>
                <a:spcPct val="0"/>
              </a:spcAft>
              <a:buClrTx/>
              <a:buSzPct val="100000"/>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Выписка из роддома – это важное событие и в жизни молодой мамы, и в жизни малыша. Когда же наступит этот «знаменательный день», как он пройдет и как к нему пра­вильно подготовиться?</a:t>
            </a:r>
            <a:endParaRPr lang="ru-RU" dirty="0"/>
          </a:p>
        </p:txBody>
      </p:sp>
    </p:spTree>
    <p:extLst>
      <p:ext uri="{BB962C8B-B14F-4D97-AF65-F5344CB8AC3E}">
        <p14:creationId xmlns:p14="http://schemas.microsoft.com/office/powerpoint/2010/main" val="136015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404664"/>
            <a:ext cx="7125113" cy="1008112"/>
          </a:xfrm>
        </p:spPr>
        <p:txBody>
          <a:bodyPr>
            <a:normAutofit fontScale="90000"/>
          </a:bodyPr>
          <a:lstStyle/>
          <a:p>
            <a:r>
              <a:rPr lang="ru-RU"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ВЫПИСКА ИЗ РОДИЛЬНОГО ДОМА</a:t>
            </a:r>
            <a:endParaRPr lang="ru-RU" dirty="0">
              <a:solidFill>
                <a:srgbClr val="002060"/>
              </a:solidFill>
            </a:endParaRPr>
          </a:p>
        </p:txBody>
      </p:sp>
      <p:sp>
        <p:nvSpPr>
          <p:cNvPr id="3" name="Объект 2"/>
          <p:cNvSpPr>
            <a:spLocks noGrp="1"/>
          </p:cNvSpPr>
          <p:nvPr>
            <p:ph idx="1"/>
          </p:nvPr>
        </p:nvSpPr>
        <p:spPr>
          <a:xfrm>
            <a:off x="611560" y="1484784"/>
            <a:ext cx="8136904" cy="4648491"/>
          </a:xfrm>
        </p:spPr>
        <p:txBody>
          <a:bodyPr>
            <a:noAutofit/>
          </a:bodyPr>
          <a:lstStyle/>
          <a:p>
            <a:pPr marL="0" indent="0" algn="just">
              <a:buNone/>
            </a:pPr>
            <a:r>
              <a:rPr lang="ru-RU"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В день выписки, как и в другие дни пребывания в родильном доме, в палату к маме и малышу приходят гинеколог и педиатр. Специалисты констатируют факт готовности матери и ребенка к выписке, ответят на интересующие маму вопросы. При этом следует иметь в виду, что в течение 1-2 дней после выпи­ски новорожденного из родильного дома его на­вестят педиатр и медицинская сестра из детской поликлиники. </a:t>
            </a:r>
          </a:p>
          <a:p>
            <a:pPr algn="just"/>
            <a:endParaRPr lang="ru-RU"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1881279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16632"/>
            <a:ext cx="8856984" cy="1268760"/>
          </a:xfrm>
        </p:spPr>
        <p:txBody>
          <a:bodyPr>
            <a:normAutofit/>
          </a:bodyPr>
          <a:lstStyle/>
          <a:p>
            <a:r>
              <a:rPr lang="ru-RU" sz="36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Вещи на выписку из род. дома для мамы:</a:t>
            </a:r>
          </a:p>
        </p:txBody>
      </p:sp>
      <p:sp>
        <p:nvSpPr>
          <p:cNvPr id="3" name="Объект 2"/>
          <p:cNvSpPr>
            <a:spLocks noGrp="1"/>
          </p:cNvSpPr>
          <p:nvPr>
            <p:ph idx="1"/>
          </p:nvPr>
        </p:nvSpPr>
        <p:spPr>
          <a:xfrm>
            <a:off x="323528" y="1268761"/>
            <a:ext cx="8640960" cy="5589239"/>
          </a:xfrm>
        </p:spPr>
        <p:txBody>
          <a:bodyPr>
            <a:normAutofit lnSpcReduction="10000"/>
          </a:bodyPr>
          <a:lstStyle/>
          <a:p>
            <a:pPr lvl="0" defTabSz="449263" fontAlgn="base">
              <a:lnSpc>
                <a:spcPct val="13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нижнее белье, колготки или носки, брюки или юбка, блузка, верхняя одежда и обувь. По­дойдут просто свободные вещи или эластичные модели для беременных;</a:t>
            </a:r>
          </a:p>
          <a:p>
            <a:pPr lvl="0" defTabSz="449263" fontAlgn="base">
              <a:lnSpc>
                <a:spcPct val="13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поскольку выписка из роддома – это всегда не­большая фотосессия и съемка видеофильма, хорошо, если все будет красиво. Для этого нужно учесть, что на фотографии вы будете хорошо выглядеть в однотонной, не пестрой одежде. И не за­будьте о цветах!</a:t>
            </a:r>
          </a:p>
          <a:p>
            <a:pPr marL="0" indent="0">
              <a:buNone/>
            </a:pPr>
            <a:endParaRPr lang="ru-RU" dirty="0"/>
          </a:p>
        </p:txBody>
      </p:sp>
    </p:spTree>
    <p:extLst>
      <p:ext uri="{BB962C8B-B14F-4D97-AF65-F5344CB8AC3E}">
        <p14:creationId xmlns:p14="http://schemas.microsoft.com/office/powerpoint/2010/main" val="16687361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7473" y="188640"/>
            <a:ext cx="8820472" cy="864097"/>
          </a:xfrm>
        </p:spPr>
        <p:txBody>
          <a:bodyPr>
            <a:noAutofit/>
          </a:bodyPr>
          <a:lstStyle/>
          <a:p>
            <a:pPr algn="ctr"/>
            <a:r>
              <a:rPr lang="ru-RU" sz="32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Вещи на выписку из роддома  для малыша:</a:t>
            </a:r>
            <a:br>
              <a:rPr lang="ru-RU" sz="32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ru-RU" sz="32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6718" y="404664"/>
            <a:ext cx="9289032" cy="4608512"/>
          </a:xfrm>
        </p:spPr>
        <p:txBody>
          <a:bodyPr>
            <a:noAutofit/>
          </a:bodyPr>
          <a:lstStyle/>
          <a:p>
            <a:pPr lvl="0" defTabSz="449263" fontAlgn="base">
              <a:lnSpc>
                <a:spcPct val="13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один или два одноразовых подгузника (для веса 2-5 кг);</a:t>
            </a:r>
          </a:p>
          <a:p>
            <a:pPr lvl="0" defTabSz="449263" fontAlgn="base">
              <a:lnSpc>
                <a:spcPct val="13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трикотажное </a:t>
            </a:r>
            <a:r>
              <a:rPr lang="ru-RU"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боди</a:t>
            </a: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и </a:t>
            </a:r>
            <a:r>
              <a:rPr lang="ru-RU"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комбинезончик</a:t>
            </a: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a:t>
            </a:r>
          </a:p>
          <a:p>
            <a:pPr lvl="0" defTabSz="449263" fontAlgn="base">
              <a:lnSpc>
                <a:spcPct val="13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пинетки или носочки;</a:t>
            </a:r>
          </a:p>
          <a:p>
            <a:pPr lvl="0" defTabSz="449263" fontAlgn="base">
              <a:lnSpc>
                <a:spcPct val="13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головной убор – летом и в демисезонный период достаточно будет одной шапочки (все комбинезоны, которые вы будете использовать в качестве верхней одежды, как правило, имеют капюшон). Лучше купить шапочку самого маленького размера, чтобы она хорошо сидела и закрывала ушки ребенка. Если роды пришлись на зиму, не обойтись без теплой шапочки;</a:t>
            </a:r>
          </a:p>
          <a:p>
            <a:pPr lvl="0" defTabSz="449263" fontAlgn="base">
              <a:lnSpc>
                <a:spcPct val="130000"/>
              </a:lnSpc>
              <a:spcBef>
                <a:spcPts val="800"/>
              </a:spcBef>
              <a:spcAft>
                <a:spcPct val="0"/>
              </a:spcAft>
              <a:buClrTx/>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верхняя одежда – практично использовать комбинезон, который, в отли­чие от одеяла и конверта, не будет препятствием для правильной перевоз­ки малыша в автомобильном кресле.</a:t>
            </a:r>
          </a:p>
          <a:p>
            <a:pPr>
              <a:buClr>
                <a:schemeClr val="bg1"/>
              </a:buClr>
              <a:buFont typeface="Wingdings" panose="05000000000000000000" pitchFamily="2" charset="2"/>
              <a:buChar char="v"/>
            </a:pPr>
            <a:endParaRPr lang="ru-RU"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405563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16632"/>
            <a:ext cx="8640960" cy="576064"/>
          </a:xfrm>
        </p:spPr>
        <p:txBody>
          <a:bodyPr>
            <a:noAutofit/>
          </a:bodyPr>
          <a:lstStyle/>
          <a:p>
            <a:pPr algn="ctr"/>
            <a:r>
              <a:rPr lang="ru-RU" sz="3200" dirty="0" smtClean="0">
                <a:solidFill>
                  <a:srgbClr val="002060"/>
                </a:solidFill>
                <a:effectLst>
                  <a:outerShdw blurRad="38100" dist="38100" dir="2700000" algn="tl">
                    <a:srgbClr val="000000">
                      <a:alpha val="43137"/>
                    </a:srgbClr>
                  </a:outerShdw>
                </a:effectLst>
                <a:latin typeface="+mn-lt"/>
                <a:ea typeface="Cambria Math" panose="02040503050406030204" pitchFamily="18" charset="0"/>
              </a:rPr>
              <a:t>Рекомендации при выписке</a:t>
            </a:r>
            <a:endParaRPr lang="ru-RU" sz="3200" dirty="0">
              <a:solidFill>
                <a:srgbClr val="002060"/>
              </a:solidFill>
              <a:effectLst>
                <a:outerShdw blurRad="38100" dist="38100" dir="2700000" algn="tl">
                  <a:srgbClr val="000000">
                    <a:alpha val="43137"/>
                  </a:srgbClr>
                </a:outerShdw>
              </a:effectLst>
              <a:latin typeface="+mn-lt"/>
              <a:ea typeface="Cambria Math" panose="02040503050406030204" pitchFamily="18" charset="0"/>
            </a:endParaRPr>
          </a:p>
        </p:txBody>
      </p:sp>
      <p:sp>
        <p:nvSpPr>
          <p:cNvPr id="3" name="Объект 2"/>
          <p:cNvSpPr>
            <a:spLocks noGrp="1"/>
          </p:cNvSpPr>
          <p:nvPr>
            <p:ph idx="1"/>
          </p:nvPr>
        </p:nvSpPr>
        <p:spPr>
          <a:xfrm>
            <a:off x="179512" y="548680"/>
            <a:ext cx="8784976" cy="6309320"/>
          </a:xfrm>
        </p:spPr>
        <p:txBody>
          <a:bodyPr>
            <a:normAutofit fontScale="92500" lnSpcReduction="20000"/>
          </a:bodyPr>
          <a:lstStyle/>
          <a:p>
            <a:pPr marL="137160" indent="0" algn="just" defTabSz="449263" fontAlgn="base">
              <a:lnSpc>
                <a:spcPct val="150000"/>
              </a:lnSpc>
              <a:spcBef>
                <a:spcPts val="800"/>
              </a:spcBef>
              <a:spcAft>
                <a:spcPct val="0"/>
              </a:spcAft>
              <a:buClr>
                <a:schemeClr val="tx1"/>
              </a:buClr>
              <a:buSzPct val="100000"/>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2400" b="1" dirty="0">
                <a:solidFill>
                  <a:srgbClr val="FFFF00"/>
                </a:solidFill>
                <a:cs typeface="Times New Roman" panose="02020603050405020304" pitchFamily="18" charset="0"/>
              </a:rPr>
              <a:t>Детское автокресло </a:t>
            </a: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cs typeface="Times New Roman" pitchFamily="18" charset="0"/>
              </a:rPr>
              <a:t>– без него малыша нельзя перевозить в машине. Кста­ти, если вопрос с автокреслом еще не решен, то для первого путешествия мамы и малыша по городу можно использовать такси, которое предлагает специально оборудованные </a:t>
            </a:r>
            <a:r>
              <a:rPr lang="ru-RU" sz="24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Times New Roman" pitchFamily="18" charset="0"/>
              </a:rPr>
              <a:t>машины.</a:t>
            </a:r>
          </a:p>
          <a:p>
            <a:pPr marL="137160" indent="0" algn="just" defTabSz="449263" fontAlgn="base">
              <a:lnSpc>
                <a:spcPct val="150000"/>
              </a:lnSpc>
              <a:spcBef>
                <a:spcPts val="800"/>
              </a:spcBef>
              <a:spcAft>
                <a:spcPct val="0"/>
              </a:spcAft>
              <a:buClr>
                <a:schemeClr val="tx1"/>
              </a:buClr>
              <a:buSzPct val="100000"/>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24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Times New Roman" pitchFamily="18" charset="0"/>
              </a:rPr>
              <a:t>Без </a:t>
            </a: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cs typeface="Times New Roman" pitchFamily="18" charset="0"/>
              </a:rPr>
              <a:t>детского автокресла малыша нельзя перевозить в машине. Покупка автокресла для детей абсолютно необходимое действие, доказано - снижение детского травматизма при дорожно-транспортном происшествии при использовании-удерживающего средства на 70%.</a:t>
            </a:r>
          </a:p>
          <a:p>
            <a:pPr marL="137160" indent="0" algn="just" defTabSz="449263" fontAlgn="base">
              <a:lnSpc>
                <a:spcPct val="150000"/>
              </a:lnSpc>
              <a:spcBef>
                <a:spcPts val="800"/>
              </a:spcBef>
              <a:spcAft>
                <a:spcPct val="0"/>
              </a:spcAft>
              <a:buClr>
                <a:schemeClr val="tx1"/>
              </a:buClr>
              <a:buSzPct val="100000"/>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cs typeface="Times New Roman" pitchFamily="18" charset="0"/>
              </a:rPr>
              <a:t>Кроме </a:t>
            </a:r>
            <a:r>
              <a:rPr lang="ru-RU" sz="24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Times New Roman" pitchFamily="18" charset="0"/>
              </a:rPr>
              <a:t>того, </a:t>
            </a: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cs typeface="Times New Roman" pitchFamily="18" charset="0"/>
              </a:rPr>
              <a:t>детские автокресла способны предотвратить ушибы и повреждения при различных ситуациях, например, при резком торможении автомобиля или «прыжке» на «лежачем полицейском» и </a:t>
            </a:r>
            <a:r>
              <a:rPr lang="ru-RU" sz="2400" kern="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Times New Roman" pitchFamily="18" charset="0"/>
              </a:rPr>
              <a:t>т.п</a:t>
            </a:r>
            <a:endPar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cs typeface="Times New Roman" pitchFamily="18" charset="0"/>
            </a:endParaRPr>
          </a:p>
        </p:txBody>
      </p:sp>
    </p:spTree>
    <p:extLst>
      <p:ext uri="{BB962C8B-B14F-4D97-AF65-F5344CB8AC3E}">
        <p14:creationId xmlns:p14="http://schemas.microsoft.com/office/powerpoint/2010/main" val="27532516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000" b="1" dirty="0" smtClean="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rPr>
              <a:t>Общение с педиатром. Полезные навыки.</a:t>
            </a:r>
            <a:endParaRPr lang="ru-RU" sz="4000" b="1" dirty="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endParaRPr>
          </a:p>
        </p:txBody>
      </p:sp>
      <p:sp>
        <p:nvSpPr>
          <p:cNvPr id="3" name="Текст 2"/>
          <p:cNvSpPr>
            <a:spLocks noGrp="1"/>
          </p:cNvSpPr>
          <p:nvPr>
            <p:ph type="body" idx="1"/>
          </p:nvPr>
        </p:nvSpPr>
        <p:spPr>
          <a:xfrm>
            <a:off x="3635896" y="1600199"/>
            <a:ext cx="5184576" cy="5257802"/>
          </a:xfrm>
        </p:spPr>
        <p:txBody>
          <a:bodyPr>
            <a:normAutofit fontScale="92500" lnSpcReduction="10000"/>
          </a:bodyPr>
          <a:lstStyle/>
          <a:p>
            <a:pPr>
              <a:buFont typeface="Wingdings" pitchFamily="2" charset="2"/>
              <a:buChar char="Ø"/>
            </a:pPr>
            <a:r>
              <a:rPr lang="ru-RU" dirty="0" smtClean="0"/>
              <a:t>Ведение записной книжки – вопросника (заметки в смартфоне?).</a:t>
            </a:r>
          </a:p>
          <a:p>
            <a:pPr>
              <a:buFont typeface="Wingdings" pitchFamily="2" charset="2"/>
              <a:buChar char="Ø"/>
            </a:pPr>
            <a:r>
              <a:rPr lang="ru-RU" dirty="0"/>
              <a:t>О</a:t>
            </a:r>
            <a:r>
              <a:rPr lang="ru-RU" dirty="0" smtClean="0"/>
              <a:t>твечать на вопросы. </a:t>
            </a:r>
          </a:p>
          <a:p>
            <a:pPr>
              <a:buFont typeface="Wingdings" pitchFamily="2" charset="2"/>
              <a:buChar char="Ø"/>
            </a:pPr>
            <a:r>
              <a:rPr lang="ru-RU" dirty="0" smtClean="0"/>
              <a:t>Умение измерить температуру тела.</a:t>
            </a:r>
          </a:p>
          <a:p>
            <a:pPr>
              <a:buFont typeface="Wingdings" pitchFamily="2" charset="2"/>
              <a:buChar char="Ø"/>
            </a:pPr>
            <a:r>
              <a:rPr lang="ru-RU" dirty="0" smtClean="0"/>
              <a:t>Умение собрать мочу.</a:t>
            </a:r>
          </a:p>
          <a:p>
            <a:pPr>
              <a:buFont typeface="Wingdings" pitchFamily="2" charset="2"/>
              <a:buChar char="Ø"/>
            </a:pPr>
            <a:r>
              <a:rPr lang="ru-RU" dirty="0" smtClean="0"/>
              <a:t>Умение собрать кал.</a:t>
            </a:r>
          </a:p>
          <a:p>
            <a:pPr>
              <a:buFont typeface="Wingdings" pitchFamily="2" charset="2"/>
              <a:buChar char="Ø"/>
            </a:pPr>
            <a:r>
              <a:rPr lang="ru-RU" dirty="0" smtClean="0"/>
              <a:t>Умение оценить характер стула.</a:t>
            </a:r>
          </a:p>
          <a:p>
            <a:pPr>
              <a:buFont typeface="Wingdings" pitchFamily="2" charset="2"/>
              <a:buChar char="Ø"/>
            </a:pPr>
            <a:r>
              <a:rPr lang="ru-RU" dirty="0" smtClean="0"/>
              <a:t>Не можете объяснить – фотографируйте!</a:t>
            </a:r>
          </a:p>
          <a:p>
            <a:endParaRPr lang="ru-RU" dirty="0"/>
          </a:p>
        </p:txBody>
      </p:sp>
      <p:sp>
        <p:nvSpPr>
          <p:cNvPr id="4" name="Номер слайда 3"/>
          <p:cNvSpPr>
            <a:spLocks noGrp="1"/>
          </p:cNvSpPr>
          <p:nvPr>
            <p:ph type="sldNum" sz="quarter" idx="4294967295"/>
          </p:nvPr>
        </p:nvSpPr>
        <p:spPr>
          <a:xfrm>
            <a:off x="6553200" y="6404292"/>
            <a:ext cx="2133600" cy="269241"/>
          </a:xfrm>
          <a:prstGeom prst="rect">
            <a:avLst/>
          </a:prstGeom>
        </p:spPr>
        <p:txBody>
          <a:bodyPr/>
          <a:lstStyle/>
          <a:p>
            <a:fld id="{86CB4B4D-7CA3-9044-876B-883B54F8677D}" type="slidenum">
              <a:rPr lang="ru-RU" smtClean="0"/>
              <a:pPr/>
              <a:t>69</a:t>
            </a:fld>
            <a:endParaRPr lang="ru-RU"/>
          </a:p>
        </p:txBody>
      </p:sp>
      <p:pic>
        <p:nvPicPr>
          <p:cNvPr id="8195" name="Picture 3" descr="C:\Users\Sergey\Desktop\17808382_54356-650x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77264"/>
            <a:ext cx="2952327" cy="4394686"/>
          </a:xfrm>
          <a:prstGeom prst="rect">
            <a:avLst/>
          </a:prstGeom>
          <a:ln>
            <a:noFill/>
          </a:ln>
          <a:effectLst>
            <a:softEdge rad="112500"/>
          </a:effectLst>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3273844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43808" y="260648"/>
            <a:ext cx="2880320" cy="2016224"/>
          </a:xfrm>
        </p:spPr>
        <p:txBody>
          <a:bodyPr/>
          <a:lstStyle/>
          <a:p>
            <a:endParaRPr lang="ru-RU" dirty="0"/>
          </a:p>
        </p:txBody>
      </p:sp>
      <p:sp>
        <p:nvSpPr>
          <p:cNvPr id="3" name="Объект 2"/>
          <p:cNvSpPr>
            <a:spLocks noGrp="1"/>
          </p:cNvSpPr>
          <p:nvPr>
            <p:ph idx="1"/>
          </p:nvPr>
        </p:nvSpPr>
        <p:spPr>
          <a:xfrm>
            <a:off x="107504" y="3041576"/>
            <a:ext cx="9036496" cy="3816424"/>
          </a:xfrm>
          <a:ln>
            <a:noFill/>
          </a:ln>
        </p:spPr>
        <p:txBody>
          <a:bodyPr>
            <a:normAutofit lnSpcReduction="10000"/>
          </a:bodyPr>
          <a:lstStyle/>
          <a:p>
            <a:pPr marL="137160" lvl="0" indent="0" algn="ctr" defTabSz="449263" fontAlgn="base">
              <a:lnSpc>
                <a:spcPct val="140000"/>
              </a:lnSpc>
              <a:spcBef>
                <a:spcPts val="800"/>
              </a:spcBef>
              <a:spcAft>
                <a:spcPct val="0"/>
              </a:spcAft>
              <a:buClr>
                <a:schemeClr val="tx1"/>
              </a:buClr>
              <a:buSzPct val="100000"/>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Несколько интересных фактов в отношении зрения у новорожденных:</a:t>
            </a:r>
          </a:p>
          <a:p>
            <a:pPr lvl="0" defTabSz="449263" fontAlgn="base">
              <a:lnSpc>
                <a:spcPct val="140000"/>
              </a:lnSpc>
              <a:spcBef>
                <a:spcPts val="800"/>
              </a:spcBef>
              <a:spcAft>
                <a:spcPct val="0"/>
              </a:spcAft>
              <a:buClr>
                <a:schemeClr val="tx1"/>
              </a:buClr>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ребенка привлекают яркие простые цвета, в связи с чем он предпочитает ярко раскрашенные предметы</a:t>
            </a:r>
          </a:p>
          <a:p>
            <a:pPr lvl="0" defTabSz="449263" fontAlgn="base">
              <a:lnSpc>
                <a:spcPct val="140000"/>
              </a:lnSpc>
              <a:spcBef>
                <a:spcPts val="800"/>
              </a:spcBef>
              <a:spcAft>
                <a:spcPct val="0"/>
              </a:spcAft>
              <a:buClr>
                <a:schemeClr val="tx1"/>
              </a:buClr>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с первых дней жизни ребенок способен распознавать и проявляет повышенный интерес к простым цветам </a:t>
            </a: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Math" panose="02040503050406030204" pitchFamily="18" charset="0"/>
                <a:ea typeface="Cambria Math" panose="02040503050406030204" pitchFamily="18" charset="0"/>
                <a:cs typeface="Times New Roman" pitchFamily="18" charset="0"/>
              </a:rPr>
              <a:t>– </a:t>
            </a:r>
            <a:r>
              <a:rPr lang="ru-RU" sz="3200" b="1" dirty="0">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rebuchet MS"/>
              </a:rPr>
              <a:t>красный</a:t>
            </a:r>
            <a:r>
              <a:rPr lang="ru-RU" sz="3200" b="1" dirty="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rebuchet MS"/>
              </a:rPr>
              <a:t>,</a:t>
            </a:r>
            <a:r>
              <a:rPr lang="ru-RU" sz="3200" b="1" dirty="0">
                <a:solidFill>
                  <a:srgbClr val="FFFF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rebuchet MS"/>
              </a:rPr>
              <a:t> </a:t>
            </a:r>
            <a:r>
              <a:rPr lang="ru-RU" sz="3200" b="1" dirty="0">
                <a:solidFill>
                  <a:srgbClr val="0070C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rebuchet MS"/>
              </a:rPr>
              <a:t>синий</a:t>
            </a:r>
            <a:r>
              <a:rPr lang="ru-RU" sz="3200" b="1" dirty="0">
                <a:solidFill>
                  <a:srgbClr val="FFFF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rebuchet MS"/>
              </a:rPr>
              <a:t> </a:t>
            </a:r>
            <a:r>
              <a:rPr lang="ru-RU" sz="3200" b="1" dirty="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rebuchet MS"/>
              </a:rPr>
              <a:t>и</a:t>
            </a:r>
            <a:r>
              <a:rPr lang="ru-RU" sz="3200" b="1" dirty="0">
                <a:solidFill>
                  <a:srgbClr val="FFFF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rebuchet MS"/>
              </a:rPr>
              <a:t> желтый</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88640"/>
            <a:ext cx="3816424" cy="300687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18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60648"/>
            <a:ext cx="9144000" cy="1143000"/>
          </a:xfrm>
        </p:spPr>
        <p:txBody>
          <a:bodyPr>
            <a:noAutofit/>
          </a:bodyPr>
          <a:lstStyle/>
          <a:p>
            <a:pPr>
              <a:lnSpc>
                <a:spcPct val="107000"/>
              </a:lnSpc>
              <a:spcAft>
                <a:spcPts val="0"/>
              </a:spcAft>
            </a:pPr>
            <a:r>
              <a:rPr lang="ru-RU" sz="3600" dirty="0">
                <a:solidFill>
                  <a:srgbClr val="002060"/>
                </a:solidFill>
                <a:effectLst/>
                <a:latin typeface="+mn-lt"/>
                <a:ea typeface="Times New Roman" panose="02020603050405020304" pitchFamily="18" charset="0"/>
                <a:cs typeface="Times New Roman" panose="02020603050405020304" pitchFamily="18" charset="0"/>
              </a:rPr>
              <a:t>Рекомендации по уходу за новорожденным ребенком после выписки из родильного дома.</a:t>
            </a:r>
            <a:endParaRPr lang="ru-RU" sz="3600" dirty="0">
              <a:solidFill>
                <a:srgbClr val="002060"/>
              </a:solidFill>
              <a:effectLst/>
              <a:latin typeface="+mn-lt"/>
              <a:ea typeface="Calibri" panose="020F0502020204030204" pitchFamily="34" charset="0"/>
              <a:cs typeface="Times New Roman" panose="02020603050405020304" pitchFamily="18" charset="0"/>
            </a:endParaRPr>
          </a:p>
        </p:txBody>
      </p:sp>
      <p:sp>
        <p:nvSpPr>
          <p:cNvPr id="3" name="Объект 2"/>
          <p:cNvSpPr>
            <a:spLocks noGrp="1"/>
          </p:cNvSpPr>
          <p:nvPr>
            <p:ph idx="1"/>
          </p:nvPr>
        </p:nvSpPr>
        <p:spPr>
          <a:xfrm>
            <a:off x="0" y="1628800"/>
            <a:ext cx="8964488" cy="5112568"/>
          </a:xfrm>
        </p:spPr>
        <p:txBody>
          <a:bodyPr>
            <a:normAutofit fontScale="92500"/>
          </a:bodyPr>
          <a:lstStyle/>
          <a:p>
            <a:pPr algn="just">
              <a:lnSpc>
                <a:spcPct val="107000"/>
              </a:lnSpc>
              <a:spcAft>
                <a:spcPts val="0"/>
              </a:spcAft>
              <a:buFont typeface="Wingdings" panose="05000000000000000000" pitchFamily="2" charset="2"/>
              <a:buChar char="v"/>
            </a:pPr>
            <a:r>
              <a:rPr lang="ru-RU" b="1" dirty="0">
                <a:ea typeface="Times New Roman" panose="02020603050405020304" pitchFamily="18" charset="0"/>
                <a:cs typeface="Times New Roman" panose="02020603050405020304" pitchFamily="18" charset="0"/>
              </a:rPr>
              <a:t>Грудное вскармливание </a:t>
            </a:r>
            <a:r>
              <a:rPr lang="ru-RU" dirty="0">
                <a:ea typeface="Times New Roman" panose="02020603050405020304" pitchFamily="18" charset="0"/>
                <a:cs typeface="Times New Roman" panose="02020603050405020304" pitchFamily="18" charset="0"/>
              </a:rPr>
              <a:t>на первом месяце жизни осуществляется в «свободном режиме» - по требованию ребенка. В дальнейшем малыш сам установит график кормлений.</a:t>
            </a:r>
            <a:endParaRPr lang="ru-RU" sz="1800" dirty="0">
              <a:ea typeface="Calibri" panose="020F0502020204030204" pitchFamily="34" charset="0"/>
              <a:cs typeface="Times New Roman" panose="02020603050405020304" pitchFamily="18" charset="0"/>
            </a:endParaRPr>
          </a:p>
          <a:p>
            <a:pPr marL="137160" indent="0" algn="just">
              <a:lnSpc>
                <a:spcPct val="107000"/>
              </a:lnSpc>
              <a:spcAft>
                <a:spcPts val="0"/>
              </a:spcAft>
              <a:buNone/>
            </a:pPr>
            <a:r>
              <a:rPr lang="ru-RU" b="1" dirty="0">
                <a:ea typeface="Times New Roman" panose="02020603050405020304" pitchFamily="18" charset="0"/>
                <a:cs typeface="Times New Roman" panose="02020603050405020304" pitchFamily="18" charset="0"/>
              </a:rPr>
              <a:t> </a:t>
            </a:r>
            <a:endParaRPr lang="ru-RU" sz="1800" dirty="0">
              <a:ea typeface="Calibri" panose="020F0502020204030204" pitchFamily="34" charset="0"/>
              <a:cs typeface="Times New Roman" panose="02020603050405020304" pitchFamily="18" charset="0"/>
            </a:endParaRPr>
          </a:p>
          <a:p>
            <a:pPr algn="just">
              <a:lnSpc>
                <a:spcPct val="107000"/>
              </a:lnSpc>
              <a:spcAft>
                <a:spcPts val="0"/>
              </a:spcAft>
              <a:buFont typeface="Wingdings" panose="05000000000000000000" pitchFamily="2" charset="2"/>
              <a:buChar char="v"/>
            </a:pPr>
            <a:r>
              <a:rPr lang="ru-RU" b="1" dirty="0">
                <a:ea typeface="Times New Roman" panose="02020603050405020304" pitchFamily="18" charset="0"/>
                <a:cs typeface="Times New Roman" panose="02020603050405020304" pitchFamily="18" charset="0"/>
              </a:rPr>
              <a:t>При уходе за ребенком </a:t>
            </a:r>
            <a:r>
              <a:rPr lang="ru-RU" dirty="0">
                <a:ea typeface="Times New Roman" panose="02020603050405020304" pitchFamily="18" charset="0"/>
                <a:cs typeface="Times New Roman" panose="02020603050405020304" pitchFamily="18" charset="0"/>
              </a:rPr>
              <a:t>у матери и других близких людей руки должны быть чистыми. Необходимо соблюдать правила личной гигиены</a:t>
            </a:r>
            <a:r>
              <a:rPr lang="ru-RU" b="1" dirty="0">
                <a:ea typeface="Times New Roman" panose="02020603050405020304" pitchFamily="18" charset="0"/>
                <a:cs typeface="Times New Roman" panose="02020603050405020304" pitchFamily="18" charset="0"/>
              </a:rPr>
              <a:t>. </a:t>
            </a:r>
            <a:r>
              <a:rPr lang="ru-RU" dirty="0">
                <a:ea typeface="Times New Roman" panose="02020603050405020304" pitchFamily="18" charset="0"/>
                <a:cs typeface="Times New Roman" panose="02020603050405020304" pitchFamily="18" charset="0"/>
              </a:rPr>
              <a:t>При появлении катаральных симптомов в семье необходимо изолировать больного в отдельной комнате. Если заболеет мать – вскармливание грудью осуществляется в медицинской маске. </a:t>
            </a:r>
            <a:endParaRPr lang="ru-RU" sz="1800" dirty="0">
              <a:ea typeface="Calibri" panose="020F0502020204030204" pitchFamily="34" charset="0"/>
              <a:cs typeface="Times New Roman" panose="02020603050405020304" pitchFamily="18" charset="0"/>
            </a:endParaRPr>
          </a:p>
          <a:p>
            <a:pPr>
              <a:buFont typeface="Wingdings" panose="05000000000000000000" pitchFamily="2" charset="2"/>
              <a:buChar char="v"/>
            </a:pPr>
            <a:endParaRPr lang="ru-RU" dirty="0"/>
          </a:p>
        </p:txBody>
      </p:sp>
    </p:spTree>
    <p:extLst>
      <p:ext uri="{BB962C8B-B14F-4D97-AF65-F5344CB8AC3E}">
        <p14:creationId xmlns:p14="http://schemas.microsoft.com/office/powerpoint/2010/main" val="32543442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8640"/>
            <a:ext cx="9144000" cy="936104"/>
          </a:xfrm>
        </p:spPr>
        <p:txBody>
          <a:bodyPr>
            <a:noAutofit/>
          </a:bodyPr>
          <a:lstStyle/>
          <a:p>
            <a:pPr>
              <a:lnSpc>
                <a:spcPct val="107000"/>
              </a:lnSpc>
              <a:spcAft>
                <a:spcPts val="0"/>
              </a:spcAft>
            </a:pPr>
            <a:r>
              <a:rPr lang="ru-RU" sz="2800" dirty="0" smtClean="0">
                <a:solidFill>
                  <a:srgbClr val="002060"/>
                </a:solidFill>
                <a:effectLst/>
                <a:latin typeface="+mn-lt"/>
                <a:ea typeface="Times New Roman" panose="02020603050405020304" pitchFamily="18" charset="0"/>
                <a:cs typeface="Times New Roman" panose="02020603050405020304" pitchFamily="18" charset="0"/>
              </a:rPr>
              <a:t>Уход за кожей новорожденного и профилактика её повреждений.</a:t>
            </a:r>
            <a:r>
              <a:rPr lang="ru-RU" sz="2800" dirty="0">
                <a:solidFill>
                  <a:srgbClr val="002060"/>
                </a:solidFill>
                <a:effectLst/>
                <a:latin typeface="+mn-lt"/>
                <a:ea typeface="Calibri" panose="020F0502020204030204" pitchFamily="34" charset="0"/>
                <a:cs typeface="Times New Roman" panose="02020603050405020304" pitchFamily="18" charset="0"/>
              </a:rPr>
              <a:t/>
            </a:r>
            <a:br>
              <a:rPr lang="ru-RU" sz="2800" dirty="0">
                <a:solidFill>
                  <a:srgbClr val="002060"/>
                </a:solidFill>
                <a:effectLst/>
                <a:latin typeface="+mn-lt"/>
                <a:ea typeface="Calibri" panose="020F0502020204030204" pitchFamily="34" charset="0"/>
                <a:cs typeface="Times New Roman" panose="02020603050405020304" pitchFamily="18" charset="0"/>
              </a:rPr>
            </a:br>
            <a:endParaRPr lang="ru-RU" sz="2800" dirty="0">
              <a:solidFill>
                <a:srgbClr val="002060"/>
              </a:solidFill>
              <a:latin typeface="+mn-lt"/>
              <a:ea typeface="Cambria Math" panose="02040503050406030204" pitchFamily="18" charset="0"/>
            </a:endParaRPr>
          </a:p>
        </p:txBody>
      </p:sp>
      <p:sp>
        <p:nvSpPr>
          <p:cNvPr id="3" name="Объект 2"/>
          <p:cNvSpPr>
            <a:spLocks noGrp="1"/>
          </p:cNvSpPr>
          <p:nvPr>
            <p:ph idx="1"/>
          </p:nvPr>
        </p:nvSpPr>
        <p:spPr>
          <a:xfrm>
            <a:off x="0" y="908720"/>
            <a:ext cx="9144000" cy="6120680"/>
          </a:xfrm>
        </p:spPr>
        <p:txBody>
          <a:bodyPr>
            <a:normAutofit fontScale="70000" lnSpcReduction="20000"/>
          </a:bodyPr>
          <a:lstStyle/>
          <a:p>
            <a:pPr algn="just">
              <a:lnSpc>
                <a:spcPct val="107000"/>
              </a:lnSpc>
              <a:spcAft>
                <a:spcPts val="0"/>
              </a:spcAft>
              <a:buFont typeface="Wingdings" panose="05000000000000000000" pitchFamily="2" charset="2"/>
              <a:buChar char="v"/>
            </a:pPr>
            <a:r>
              <a:rPr lang="ru-RU" dirty="0">
                <a:latin typeface="Cambria Math" panose="02040503050406030204" pitchFamily="18" charset="0"/>
                <a:ea typeface="Times New Roman" panose="02020603050405020304" pitchFamily="18" charset="0"/>
                <a:cs typeface="Times New Roman" panose="02020603050405020304" pitchFamily="18" charset="0"/>
              </a:rPr>
              <a:t>При уходе за здоровой кожей новорожденного следует избегать любых действий, которые могут нарушить </a:t>
            </a:r>
            <a:r>
              <a:rPr lang="ru-RU" dirty="0" err="1">
                <a:latin typeface="Cambria Math" panose="02040503050406030204" pitchFamily="18" charset="0"/>
                <a:ea typeface="Times New Roman" panose="02020603050405020304" pitchFamily="18" charset="0"/>
                <a:cs typeface="Times New Roman" panose="02020603050405020304" pitchFamily="18" charset="0"/>
              </a:rPr>
              <a:t>эпидермальный</a:t>
            </a:r>
            <a:r>
              <a:rPr lang="ru-RU" dirty="0">
                <a:latin typeface="Cambria Math" panose="02040503050406030204" pitchFamily="18" charset="0"/>
                <a:ea typeface="Times New Roman" panose="02020603050405020304" pitchFamily="18" charset="0"/>
                <a:cs typeface="Times New Roman" panose="02020603050405020304" pitchFamily="18" charset="0"/>
              </a:rPr>
              <a:t> барьер (воздействие повышенной влажности, трение, раздражающие вещества, травмы</a:t>
            </a:r>
            <a:r>
              <a:rPr lang="ru-RU" dirty="0" smtClean="0">
                <a:latin typeface="Cambria Math" panose="02040503050406030204" pitchFamily="18" charset="0"/>
                <a:ea typeface="Times New Roman" panose="02020603050405020304" pitchFamily="18" charset="0"/>
                <a:cs typeface="Times New Roman" panose="02020603050405020304" pitchFamily="18" charset="0"/>
              </a:rPr>
              <a:t>).</a:t>
            </a:r>
          </a:p>
          <a:p>
            <a:pPr algn="just">
              <a:lnSpc>
                <a:spcPct val="107000"/>
              </a:lnSpc>
              <a:spcAft>
                <a:spcPts val="0"/>
              </a:spcAft>
              <a:buFont typeface="Wingdings" panose="05000000000000000000" pitchFamily="2" charset="2"/>
              <a:buChar char="v"/>
            </a:pPr>
            <a:r>
              <a:rPr lang="ru-RU" dirty="0" smtClean="0">
                <a:latin typeface="Cambria Math" panose="02040503050406030204" pitchFamily="18" charset="0"/>
                <a:ea typeface="Times New Roman" panose="02020603050405020304" pitchFamily="18" charset="0"/>
                <a:cs typeface="Times New Roman" panose="02020603050405020304" pitchFamily="18" charset="0"/>
              </a:rPr>
              <a:t> </a:t>
            </a:r>
            <a:r>
              <a:rPr lang="ru-RU" dirty="0">
                <a:latin typeface="Cambria Math" panose="02040503050406030204" pitchFamily="18" charset="0"/>
                <a:ea typeface="Times New Roman" panose="02020603050405020304" pitchFamily="18" charset="0"/>
                <a:cs typeface="Times New Roman" panose="02020603050405020304" pitchFamily="18" charset="0"/>
              </a:rPr>
              <a:t>Снижению бактерицидных свойств кожи способствуют обезжиривание (спиртом), охлаждение, раздражение кожи мочой и калом, приводящее к разжижению </a:t>
            </a:r>
            <a:r>
              <a:rPr lang="ru-RU" dirty="0" err="1">
                <a:latin typeface="Cambria Math" panose="02040503050406030204" pitchFamily="18" charset="0"/>
                <a:ea typeface="Times New Roman" panose="02020603050405020304" pitchFamily="18" charset="0"/>
                <a:cs typeface="Times New Roman" panose="02020603050405020304" pitchFamily="18" charset="0"/>
              </a:rPr>
              <a:t>воднолипидной</a:t>
            </a:r>
            <a:r>
              <a:rPr lang="ru-RU" dirty="0">
                <a:latin typeface="Cambria Math" panose="02040503050406030204" pitchFamily="18" charset="0"/>
                <a:ea typeface="Times New Roman" panose="02020603050405020304" pitchFamily="18" charset="0"/>
                <a:cs typeface="Times New Roman" panose="02020603050405020304" pitchFamily="18" charset="0"/>
              </a:rPr>
              <a:t> мантии эпидермиса.</a:t>
            </a:r>
            <a:endParaRPr lang="ru-RU" sz="1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buFont typeface="Wingdings" panose="05000000000000000000" pitchFamily="2" charset="2"/>
              <a:buChar char="v"/>
            </a:pPr>
            <a:r>
              <a:rPr lang="ru-RU" dirty="0">
                <a:latin typeface="Cambria Math" panose="02040503050406030204" pitchFamily="18" charset="0"/>
                <a:ea typeface="Times New Roman" panose="02020603050405020304" pitchFamily="18" charset="0"/>
                <a:cs typeface="Times New Roman" panose="02020603050405020304" pitchFamily="18" charset="0"/>
              </a:rPr>
              <a:t>Кожа новорожденных более чувствительна, и проницаема для различных химических агентов, чем у взрослых, поэтому риск системного отравления гораздо выше</a:t>
            </a:r>
            <a:r>
              <a:rPr lang="ru-RU" dirty="0" smtClean="0">
                <a:latin typeface="Cambria Math" panose="02040503050406030204" pitchFamily="18" charset="0"/>
                <a:ea typeface="Times New Roman" panose="02020603050405020304" pitchFamily="18" charset="0"/>
                <a:cs typeface="Times New Roman" panose="02020603050405020304" pitchFamily="18" charset="0"/>
              </a:rPr>
              <a:t>.</a:t>
            </a:r>
            <a:endParaRPr lang="ru-RU" sz="1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buFont typeface="Wingdings" panose="05000000000000000000" pitchFamily="2" charset="2"/>
              <a:buChar char="v"/>
            </a:pPr>
            <a:r>
              <a:rPr lang="ru-RU" dirty="0">
                <a:latin typeface="Cambria Math" panose="02040503050406030204" pitchFamily="18" charset="0"/>
                <a:ea typeface="Times New Roman" panose="02020603050405020304" pitchFamily="18" charset="0"/>
                <a:cs typeface="Times New Roman" panose="02020603050405020304" pitchFamily="18" charset="0"/>
              </a:rPr>
              <a:t>Многие присыпки содержат частицы, вызывающие раздражение кожи, а также отдушки, провоцирующие аллергические реакции. Не содержащие тальк присыпки можно использовать для обработки шейных, подмышечных и паховых складок при пеленочной сыпи вследствие нерационального использования </a:t>
            </a:r>
            <a:r>
              <a:rPr lang="ru-RU" dirty="0" smtClean="0">
                <a:latin typeface="Cambria Math" panose="02040503050406030204" pitchFamily="18" charset="0"/>
                <a:ea typeface="Times New Roman" panose="02020603050405020304" pitchFamily="18" charset="0"/>
                <a:cs typeface="Times New Roman" panose="02020603050405020304" pitchFamily="18" charset="0"/>
              </a:rPr>
              <a:t>подгузников.</a:t>
            </a:r>
          </a:p>
          <a:p>
            <a:pPr algn="just">
              <a:lnSpc>
                <a:spcPct val="107000"/>
              </a:lnSpc>
              <a:spcAft>
                <a:spcPts val="0"/>
              </a:spcAft>
              <a:buFont typeface="Wingdings" panose="05000000000000000000" pitchFamily="2" charset="2"/>
              <a:buChar char="v"/>
            </a:pPr>
            <a:r>
              <a:rPr lang="ru-RU" dirty="0" smtClean="0">
                <a:latin typeface="Cambria Math" panose="02040503050406030204" pitchFamily="18" charset="0"/>
                <a:ea typeface="Times New Roman" panose="02020603050405020304" pitchFamily="18" charset="0"/>
                <a:cs typeface="Times New Roman" panose="02020603050405020304" pitchFamily="18" charset="0"/>
              </a:rPr>
              <a:t> </a:t>
            </a:r>
            <a:r>
              <a:rPr lang="ru-RU" dirty="0">
                <a:latin typeface="Cambria Math" panose="02040503050406030204" pitchFamily="18" charset="0"/>
                <a:ea typeface="Times New Roman" panose="02020603050405020304" pitchFamily="18" charset="0"/>
                <a:cs typeface="Times New Roman" panose="02020603050405020304" pitchFamily="18" charset="0"/>
              </a:rPr>
              <a:t>Необходимо избегать широкого использования вазелина (растительного масла), задерживающего влагу и являющегося активным аллергеном. Средства по уходу за кожей необходимо наносить очень бережно, не растирать. </a:t>
            </a:r>
            <a:endParaRPr lang="ru-RU" sz="1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57804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4638"/>
            <a:ext cx="9144000" cy="418058"/>
          </a:xfrm>
        </p:spPr>
        <p:txBody>
          <a:bodyPr>
            <a:normAutofit fontScale="90000"/>
          </a:bodyPr>
          <a:lstStyle/>
          <a:p>
            <a:r>
              <a:rPr lang="ru-RU" sz="3200" dirty="0" smtClean="0">
                <a:solidFill>
                  <a:srgbClr val="002060"/>
                </a:solidFill>
                <a:latin typeface="+mn-lt"/>
              </a:rPr>
              <a:t>Уход за кожей.</a:t>
            </a:r>
            <a:endParaRPr lang="ru-RU" sz="3200" dirty="0">
              <a:solidFill>
                <a:srgbClr val="002060"/>
              </a:solidFill>
              <a:latin typeface="+mn-lt"/>
            </a:endParaRPr>
          </a:p>
        </p:txBody>
      </p:sp>
      <p:sp>
        <p:nvSpPr>
          <p:cNvPr id="3" name="Объект 2"/>
          <p:cNvSpPr>
            <a:spLocks noGrp="1"/>
          </p:cNvSpPr>
          <p:nvPr>
            <p:ph idx="1"/>
          </p:nvPr>
        </p:nvSpPr>
        <p:spPr>
          <a:xfrm>
            <a:off x="0" y="692696"/>
            <a:ext cx="9144000" cy="6264696"/>
          </a:xfrm>
        </p:spPr>
        <p:txBody>
          <a:bodyPr>
            <a:normAutofit fontScale="92500" lnSpcReduction="10000"/>
          </a:bodyPr>
          <a:lstStyle/>
          <a:p>
            <a:pPr marL="137160" lvl="0" indent="0" algn="just">
              <a:lnSpc>
                <a:spcPct val="107000"/>
              </a:lnSpc>
              <a:buClr>
                <a:prstClr val="white">
                  <a:shade val="95000"/>
                </a:prstClr>
              </a:buClr>
              <a:buNone/>
            </a:pPr>
            <a:r>
              <a:rPr lang="ru-RU" sz="2200" dirty="0">
                <a:solidFill>
                  <a:prstClr val="white"/>
                </a:solidFill>
                <a:ea typeface="Times New Roman" panose="02020603050405020304" pitchFamily="18" charset="0"/>
                <a:cs typeface="Times New Roman" panose="02020603050405020304" pitchFamily="18" charset="0"/>
              </a:rPr>
              <a:t>При неправильном уходе за кожей возникает пеленочный дерматит, который представляет раздражение кожи в области, контактирующей с подгузником. Основная причина развития пеленочного дерматита - дефекты ухода (редкая смена подгузника, тугое пеленание). Пеленочный дерматит не представляет серьезной угрозы для здоровья ребенка, но раздражение кожи очень болезненно, вызывает страдание и беспокойство ребенка, что отражается на его самочувствии.</a:t>
            </a:r>
            <a:endParaRPr lang="ru-RU" sz="2200" dirty="0">
              <a:solidFill>
                <a:prstClr val="white"/>
              </a:solidFill>
              <a:ea typeface="Calibri" panose="020F0502020204030204" pitchFamily="34" charset="0"/>
              <a:cs typeface="Times New Roman" panose="02020603050405020304" pitchFamily="18" charset="0"/>
            </a:endParaRPr>
          </a:p>
          <a:p>
            <a:pPr marL="137160" indent="0" algn="just">
              <a:lnSpc>
                <a:spcPct val="107000"/>
              </a:lnSpc>
              <a:spcAft>
                <a:spcPts val="0"/>
              </a:spcAft>
              <a:buNone/>
            </a:pPr>
            <a:r>
              <a:rPr lang="ru-RU" sz="2200" i="1" dirty="0">
                <a:ea typeface="Times New Roman" panose="02020603050405020304" pitchFamily="18" charset="0"/>
                <a:cs typeface="Times New Roman" panose="02020603050405020304" pitchFamily="18" charset="0"/>
              </a:rPr>
              <a:t>Независимо от типа подгузников (одноразовые или многоразовые), необходимо соблюдать правила ухода за ребенком:</a:t>
            </a:r>
            <a:endParaRPr lang="ru-RU" sz="2200" dirty="0">
              <a:ea typeface="Calibri" panose="020F0502020204030204" pitchFamily="34" charset="0"/>
              <a:cs typeface="Times New Roman" panose="02020603050405020304" pitchFamily="18" charset="0"/>
            </a:endParaRPr>
          </a:p>
          <a:p>
            <a:pPr algn="just">
              <a:lnSpc>
                <a:spcPct val="107000"/>
              </a:lnSpc>
              <a:spcAft>
                <a:spcPts val="0"/>
              </a:spcAft>
              <a:buFont typeface="Wingdings" panose="05000000000000000000" pitchFamily="2" charset="2"/>
              <a:buChar char="v"/>
            </a:pPr>
            <a:r>
              <a:rPr lang="ru-RU" sz="2200" dirty="0">
                <a:ea typeface="Times New Roman" panose="02020603050405020304" pitchFamily="18" charset="0"/>
                <a:cs typeface="Times New Roman" panose="02020603050405020304" pitchFamily="18" charset="0"/>
              </a:rPr>
              <a:t>- менять подгузник при его наполнении;</a:t>
            </a:r>
            <a:endParaRPr lang="ru-RU" sz="2200" dirty="0">
              <a:ea typeface="Calibri" panose="020F0502020204030204" pitchFamily="34" charset="0"/>
              <a:cs typeface="Times New Roman" panose="02020603050405020304" pitchFamily="18" charset="0"/>
            </a:endParaRPr>
          </a:p>
          <a:p>
            <a:pPr algn="just">
              <a:lnSpc>
                <a:spcPct val="107000"/>
              </a:lnSpc>
              <a:spcAft>
                <a:spcPts val="0"/>
              </a:spcAft>
              <a:buFont typeface="Wingdings" panose="05000000000000000000" pitchFamily="2" charset="2"/>
              <a:buChar char="v"/>
            </a:pPr>
            <a:r>
              <a:rPr lang="ru-RU" sz="2200" dirty="0">
                <a:ea typeface="Times New Roman" panose="02020603050405020304" pitchFamily="18" charset="0"/>
                <a:cs typeface="Times New Roman" panose="02020603050405020304" pitchFamily="18" charset="0"/>
              </a:rPr>
              <a:t>- сразу менять подгузник после дефекации ребенка с последующим подмыванием его</a:t>
            </a:r>
            <a:r>
              <a:rPr lang="ru-RU" sz="2200" dirty="0">
                <a:ea typeface="Calibri" panose="020F0502020204030204" pitchFamily="34" charset="0"/>
                <a:cs typeface="Times New Roman" panose="02020603050405020304" pitchFamily="18" charset="0"/>
              </a:rPr>
              <a:t>   </a:t>
            </a:r>
            <a:r>
              <a:rPr lang="ru-RU" sz="2200" dirty="0">
                <a:ea typeface="Times New Roman" panose="02020603050405020304" pitchFamily="18" charset="0"/>
                <a:cs typeface="Times New Roman" panose="02020603050405020304" pitchFamily="18" charset="0"/>
              </a:rPr>
              <a:t>(девочку следует подмывать по направлению от половых органов к анальному отверстию).</a:t>
            </a:r>
            <a:endParaRPr lang="ru-RU" sz="2200" dirty="0">
              <a:ea typeface="Calibri" panose="020F0502020204030204" pitchFamily="34" charset="0"/>
              <a:cs typeface="Times New Roman" panose="02020603050405020304" pitchFamily="18" charset="0"/>
            </a:endParaRPr>
          </a:p>
          <a:p>
            <a:pPr algn="just">
              <a:lnSpc>
                <a:spcPct val="107000"/>
              </a:lnSpc>
              <a:spcAft>
                <a:spcPts val="0"/>
              </a:spcAft>
              <a:buFont typeface="Wingdings" panose="05000000000000000000" pitchFamily="2" charset="2"/>
              <a:buChar char="v"/>
            </a:pPr>
            <a:r>
              <a:rPr lang="ru-RU" sz="2200" dirty="0">
                <a:ea typeface="Times New Roman" panose="02020603050405020304" pitchFamily="18" charset="0"/>
                <a:cs typeface="Times New Roman" panose="02020603050405020304" pitchFamily="18" charset="0"/>
              </a:rPr>
              <a:t>- использовать "дышащие" подгузники;</a:t>
            </a:r>
            <a:endParaRPr lang="ru-RU" sz="2200" dirty="0">
              <a:ea typeface="Calibri" panose="020F0502020204030204" pitchFamily="34" charset="0"/>
              <a:cs typeface="Times New Roman" panose="02020603050405020304" pitchFamily="18" charset="0"/>
            </a:endParaRPr>
          </a:p>
          <a:p>
            <a:pPr algn="just">
              <a:lnSpc>
                <a:spcPct val="107000"/>
              </a:lnSpc>
              <a:spcAft>
                <a:spcPts val="0"/>
              </a:spcAft>
              <a:buFont typeface="Wingdings" panose="05000000000000000000" pitchFamily="2" charset="2"/>
              <a:buChar char="v"/>
            </a:pPr>
            <a:r>
              <a:rPr lang="ru-RU" sz="2200" dirty="0">
                <a:ea typeface="Times New Roman" panose="02020603050405020304" pitchFamily="18" charset="0"/>
                <a:cs typeface="Times New Roman" panose="02020603050405020304" pitchFamily="18" charset="0"/>
              </a:rPr>
              <a:t>- организовывать воздушные ванны как можно чаще в течение дня.</a:t>
            </a:r>
            <a:endParaRPr lang="ru-RU" sz="2200" dirty="0">
              <a:ea typeface="Calibri" panose="020F0502020204030204" pitchFamily="34" charset="0"/>
              <a:cs typeface="Times New Roman" panose="02020603050405020304" pitchFamily="18" charset="0"/>
            </a:endParaRPr>
          </a:p>
          <a:p>
            <a:pPr marL="137160" indent="0" algn="just">
              <a:lnSpc>
                <a:spcPct val="107000"/>
              </a:lnSpc>
              <a:spcAft>
                <a:spcPts val="0"/>
              </a:spcAft>
              <a:buNone/>
            </a:pPr>
            <a:r>
              <a:rPr lang="ru-RU" sz="2200" dirty="0">
                <a:ea typeface="Times New Roman" panose="02020603050405020304" pitchFamily="18" charset="0"/>
                <a:cs typeface="Times New Roman" panose="02020603050405020304" pitchFamily="18" charset="0"/>
              </a:rPr>
              <a:t>(Полностью раздеть малыша, выложить на животик, провести простые приемы массажа – поглаживание и гимнастику. Все мероприятия необходимо проводить перед едой.)</a:t>
            </a:r>
            <a:endParaRPr lang="ru-RU" sz="2200" dirty="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151539912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692696"/>
          </a:xfrm>
        </p:spPr>
        <p:txBody>
          <a:bodyPr>
            <a:normAutofit fontScale="90000"/>
          </a:bodyPr>
          <a:lstStyle/>
          <a:p>
            <a:r>
              <a:rPr lang="ru-RU" sz="4000" dirty="0" smtClean="0">
                <a:solidFill>
                  <a:srgbClr val="002060"/>
                </a:solidFill>
                <a:latin typeface="+mn-lt"/>
              </a:rPr>
              <a:t>Уход за кожей</a:t>
            </a:r>
            <a:r>
              <a:rPr lang="ru-RU" dirty="0" smtClean="0">
                <a:solidFill>
                  <a:srgbClr val="002060"/>
                </a:solidFill>
                <a:latin typeface="+mn-lt"/>
              </a:rPr>
              <a:t>.</a:t>
            </a:r>
            <a:endParaRPr lang="ru-RU" dirty="0">
              <a:solidFill>
                <a:srgbClr val="002060"/>
              </a:solidFill>
              <a:latin typeface="+mn-lt"/>
            </a:endParaRPr>
          </a:p>
        </p:txBody>
      </p:sp>
      <p:sp>
        <p:nvSpPr>
          <p:cNvPr id="3" name="Объект 2"/>
          <p:cNvSpPr>
            <a:spLocks noGrp="1"/>
          </p:cNvSpPr>
          <p:nvPr>
            <p:ph idx="1"/>
          </p:nvPr>
        </p:nvSpPr>
        <p:spPr>
          <a:xfrm>
            <a:off x="0" y="836712"/>
            <a:ext cx="9036496" cy="5904656"/>
          </a:xfrm>
        </p:spPr>
        <p:txBody>
          <a:bodyPr>
            <a:normAutofit fontScale="92500"/>
          </a:bodyPr>
          <a:lstStyle/>
          <a:p>
            <a:pPr marL="137160" indent="0" algn="just">
              <a:buNone/>
            </a:pPr>
            <a:r>
              <a:rPr lang="ru-RU" dirty="0"/>
              <a:t>Уход за кожей при использовании </a:t>
            </a:r>
            <a:r>
              <a:rPr lang="ru-RU" b="1" dirty="0"/>
              <a:t>одноразовых</a:t>
            </a:r>
            <a:r>
              <a:rPr lang="ru-RU" dirty="0"/>
              <a:t> и </a:t>
            </a:r>
            <a:r>
              <a:rPr lang="ru-RU" b="1" dirty="0"/>
              <a:t>многоразовых</a:t>
            </a:r>
            <a:r>
              <a:rPr lang="ru-RU" dirty="0"/>
              <a:t> подгузников отличается.</a:t>
            </a:r>
          </a:p>
          <a:p>
            <a:pPr algn="just">
              <a:buFont typeface="Wingdings" panose="05000000000000000000" pitchFamily="2" charset="2"/>
              <a:buChar char="v"/>
            </a:pPr>
            <a:r>
              <a:rPr lang="ru-RU" dirty="0"/>
              <a:t>При использовании </a:t>
            </a:r>
            <a:r>
              <a:rPr lang="ru-RU" b="1" dirty="0"/>
              <a:t>одноразовых</a:t>
            </a:r>
            <a:r>
              <a:rPr lang="ru-RU" dirty="0"/>
              <a:t> подгузников кожа должна быть сухой; не рекомендуется применять жирные мази, кремы, создающие эффект компресса, что провоцирует развитие дерматита. Если на кожу нанесены мазь или крем, перед надеванием подгузника избыток средства необходимо удалить салфеткой. Рекомендуется использовать для ухода за кожей новорожденного крем на водной основе, лосьоны, молочко.</a:t>
            </a:r>
          </a:p>
          <a:p>
            <a:pPr algn="just">
              <a:buFont typeface="Wingdings" panose="05000000000000000000" pitchFamily="2" charset="2"/>
              <a:buChar char="v"/>
            </a:pPr>
            <a:r>
              <a:rPr lang="ru-RU" dirty="0"/>
              <a:t>При использовании </a:t>
            </a:r>
            <a:r>
              <a:rPr lang="ru-RU" b="1" dirty="0"/>
              <a:t>многоразовых</a:t>
            </a:r>
            <a:r>
              <a:rPr lang="ru-RU" dirty="0"/>
              <a:t> подгузников можно применять кремы и мази, так как создание прослойки между кожей и подгузником уменьшает риск раздражения.</a:t>
            </a:r>
          </a:p>
          <a:p>
            <a:pPr algn="just"/>
            <a:endParaRPr lang="ru-RU" dirty="0"/>
          </a:p>
        </p:txBody>
      </p:sp>
    </p:spTree>
    <p:extLst>
      <p:ext uri="{BB962C8B-B14F-4D97-AF65-F5344CB8AC3E}">
        <p14:creationId xmlns:p14="http://schemas.microsoft.com/office/powerpoint/2010/main" val="79548461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16632"/>
            <a:ext cx="8928992" cy="648072"/>
          </a:xfrm>
        </p:spPr>
        <p:txBody>
          <a:bodyPr>
            <a:normAutofit fontScale="90000"/>
          </a:bodyPr>
          <a:lstStyle/>
          <a:p>
            <a:r>
              <a:rPr lang="ru-RU" sz="4000"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Ведение остатка пуповины</a:t>
            </a:r>
            <a:endParaRPr lang="ru-RU" dirty="0">
              <a:latin typeface="+mn-lt"/>
            </a:endParaRPr>
          </a:p>
        </p:txBody>
      </p:sp>
      <p:sp>
        <p:nvSpPr>
          <p:cNvPr id="3" name="Объект 2"/>
          <p:cNvSpPr>
            <a:spLocks noGrp="1"/>
          </p:cNvSpPr>
          <p:nvPr>
            <p:ph idx="1"/>
          </p:nvPr>
        </p:nvSpPr>
        <p:spPr>
          <a:xfrm>
            <a:off x="0" y="1268760"/>
            <a:ext cx="9036496" cy="5589240"/>
          </a:xfrm>
        </p:spPr>
        <p:txBody>
          <a:bodyPr/>
          <a:lstStyle/>
          <a:p>
            <a:pPr marL="137160" indent="0" algn="just">
              <a:lnSpc>
                <a:spcPct val="107000"/>
              </a:lnSpc>
              <a:spcAft>
                <a:spcPts val="0"/>
              </a:spcAft>
              <a:buNone/>
            </a:pPr>
            <a:r>
              <a:rPr lang="ru-RU" dirty="0">
                <a:latin typeface="Cambria Math" panose="02040503050406030204" pitchFamily="18" charset="0"/>
                <a:ea typeface="Times New Roman" panose="02020603050405020304" pitchFamily="18" charset="0"/>
                <a:cs typeface="Times New Roman" panose="02020603050405020304" pitchFamily="18" charset="0"/>
              </a:rPr>
              <a:t>Согласно международным рекомендациям  ВОЗ, для ухода за пуповинным</a:t>
            </a:r>
            <a:r>
              <a:rPr lang="ru-RU" b="1" dirty="0">
                <a:latin typeface="Cambria Math" panose="02040503050406030204" pitchFamily="18" charset="0"/>
                <a:ea typeface="Times New Roman" panose="02020603050405020304" pitchFamily="18" charset="0"/>
                <a:cs typeface="Times New Roman" panose="02020603050405020304" pitchFamily="18" charset="0"/>
              </a:rPr>
              <a:t> </a:t>
            </a:r>
            <a:r>
              <a:rPr lang="ru-RU" dirty="0">
                <a:latin typeface="Cambria Math" panose="02040503050406030204" pitchFamily="18" charset="0"/>
                <a:ea typeface="Times New Roman" panose="02020603050405020304" pitchFamily="18" charset="0"/>
                <a:cs typeface="Times New Roman" panose="02020603050405020304" pitchFamily="18" charset="0"/>
              </a:rPr>
              <a:t>остатком не требуется создания стерильных условий</a:t>
            </a:r>
            <a:r>
              <a:rPr lang="ru-RU" dirty="0" smtClean="0">
                <a:latin typeface="Cambria Math" panose="02040503050406030204" pitchFamily="18" charset="0"/>
                <a:ea typeface="Times New Roman" panose="02020603050405020304" pitchFamily="18" charset="0"/>
                <a:cs typeface="Times New Roman" panose="02020603050405020304" pitchFamily="18" charset="0"/>
              </a:rPr>
              <a:t>.</a:t>
            </a:r>
            <a:r>
              <a:rPr lang="ru-RU" dirty="0">
                <a:latin typeface="Cambria Math" panose="02040503050406030204" pitchFamily="18" charset="0"/>
                <a:ea typeface="Times New Roman" panose="02020603050405020304" pitchFamily="18" charset="0"/>
                <a:cs typeface="Times New Roman" panose="02020603050405020304" pitchFamily="18" charset="0"/>
              </a:rPr>
              <a:t> </a:t>
            </a:r>
            <a:endParaRPr lang="ru-RU" sz="1800" dirty="0">
              <a:latin typeface="Calibri" panose="020F0502020204030204" pitchFamily="34" charset="0"/>
              <a:ea typeface="Calibri" panose="020F0502020204030204" pitchFamily="34" charset="0"/>
              <a:cs typeface="Times New Roman" panose="02020603050405020304" pitchFamily="18" charset="0"/>
            </a:endParaRPr>
          </a:p>
          <a:p>
            <a:pPr marL="137160" indent="0" algn="just">
              <a:lnSpc>
                <a:spcPct val="107000"/>
              </a:lnSpc>
              <a:spcAft>
                <a:spcPts val="0"/>
              </a:spcAft>
              <a:buNone/>
            </a:pPr>
            <a:r>
              <a:rPr lang="ru-RU" dirty="0">
                <a:latin typeface="Cambria Math" panose="02040503050406030204" pitchFamily="18" charset="0"/>
                <a:ea typeface="Times New Roman" panose="02020603050405020304" pitchFamily="18" charset="0"/>
                <a:cs typeface="Times New Roman" panose="02020603050405020304" pitchFamily="18" charset="0"/>
              </a:rPr>
              <a:t>Пуповинный остаток сначала высыхает, и мумифицируется при воздействии воздуха, а затем отпадает. У каждого ребенка свой срок отпадения пуповины – это зависит от ее толщины. Считается, что он должен отпасть до 14 дня жизни.</a:t>
            </a:r>
            <a:endParaRPr lang="ru-RU" sz="1800" dirty="0">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374325760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9442" y="188640"/>
            <a:ext cx="7125113" cy="1249111"/>
          </a:xfrm>
        </p:spPr>
        <p:txBody>
          <a:bodyPr>
            <a:normAutofit fontScale="90000"/>
          </a:bodyPr>
          <a:lstStyle/>
          <a:p>
            <a:pPr algn="ctr"/>
            <a:r>
              <a:rPr lang="ru-RU" dirty="0" smtClean="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Ведение</a:t>
            </a:r>
            <a:r>
              <a:rPr lang="ru-RU" b="1" dirty="0" smtClean="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 </a:t>
            </a:r>
            <a:r>
              <a:rPr lang="ru-RU"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остатка </a:t>
            </a:r>
            <a:r>
              <a:rPr lang="ru-RU" b="1" dirty="0" smtClean="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пуповины – «СУХОЙ СПОСОБ»</a:t>
            </a:r>
            <a:endParaRPr lang="ru-RU" dirty="0">
              <a:solidFill>
                <a:srgbClr val="002060"/>
              </a:solidFill>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83768" y="1458576"/>
            <a:ext cx="4104456" cy="5399424"/>
          </a:xfrm>
        </p:spPr>
      </p:pic>
    </p:spTree>
    <p:extLst>
      <p:ext uri="{BB962C8B-B14F-4D97-AF65-F5344CB8AC3E}">
        <p14:creationId xmlns:p14="http://schemas.microsoft.com/office/powerpoint/2010/main" val="389274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90066"/>
          </a:xfrm>
        </p:spPr>
        <p:txBody>
          <a:bodyPr>
            <a:normAutofit fontScale="90000"/>
          </a:bodyPr>
          <a:lstStyle/>
          <a:p>
            <a:r>
              <a:rPr lang="ru-RU" sz="3600"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Ведение остатка пуповины</a:t>
            </a:r>
            <a:endParaRPr lang="ru-RU" dirty="0"/>
          </a:p>
        </p:txBody>
      </p:sp>
      <p:sp>
        <p:nvSpPr>
          <p:cNvPr id="3" name="Объект 2"/>
          <p:cNvSpPr>
            <a:spLocks noGrp="1"/>
          </p:cNvSpPr>
          <p:nvPr>
            <p:ph idx="1"/>
          </p:nvPr>
        </p:nvSpPr>
        <p:spPr>
          <a:xfrm>
            <a:off x="107504" y="764704"/>
            <a:ext cx="8928992" cy="6093296"/>
          </a:xfrm>
        </p:spPr>
        <p:txBody>
          <a:bodyPr>
            <a:normAutofit fontScale="92500" lnSpcReduction="20000"/>
          </a:bodyPr>
          <a:lstStyle/>
          <a:p>
            <a:pPr marL="137160" indent="0" algn="just">
              <a:lnSpc>
                <a:spcPct val="107000"/>
              </a:lnSpc>
              <a:spcAft>
                <a:spcPts val="0"/>
              </a:spcAft>
              <a:buNone/>
            </a:pPr>
            <a:r>
              <a:rPr lang="ru-RU" dirty="0">
                <a:latin typeface="Cambria Math" panose="02040503050406030204" pitchFamily="18" charset="0"/>
                <a:ea typeface="Times New Roman" panose="02020603050405020304" pitchFamily="18" charset="0"/>
                <a:cs typeface="Times New Roman" panose="02020603050405020304" pitchFamily="18" charset="0"/>
              </a:rPr>
              <a:t>Не рекомендуется обрабатывать пуповинный остаток какими-либо антисептиками (растворы анилиновых красителей, спирт, раствор калия перманганата и т. п.), достаточно содержать его сухим и чистым, предохранять от загрязнения мочой, калом, а также от </a:t>
            </a:r>
            <a:r>
              <a:rPr lang="ru-RU" dirty="0" err="1">
                <a:latin typeface="Cambria Math" panose="02040503050406030204" pitchFamily="18" charset="0"/>
                <a:ea typeface="Times New Roman" panose="02020603050405020304" pitchFamily="18" charset="0"/>
                <a:cs typeface="Times New Roman" panose="02020603050405020304" pitchFamily="18" charset="0"/>
              </a:rPr>
              <a:t>травмирования</a:t>
            </a:r>
            <a:r>
              <a:rPr lang="ru-RU" dirty="0">
                <a:latin typeface="Cambria Math" panose="02040503050406030204" pitchFamily="18" charset="0"/>
                <a:ea typeface="Times New Roman" panose="02020603050405020304" pitchFamily="18" charset="0"/>
                <a:cs typeface="Times New Roman" panose="02020603050405020304" pitchFamily="18" charset="0"/>
              </a:rPr>
              <a:t> при тугом пеленании или использовании одноразовых подгузников с тугой фиксацией. </a:t>
            </a:r>
            <a:endParaRPr lang="ru-RU" dirty="0" smtClean="0">
              <a:latin typeface="Cambria Math" panose="02040503050406030204" pitchFamily="18" charset="0"/>
              <a:ea typeface="Times New Roman" panose="02020603050405020304" pitchFamily="18" charset="0"/>
              <a:cs typeface="Times New Roman" panose="02020603050405020304" pitchFamily="18" charset="0"/>
            </a:endParaRPr>
          </a:p>
          <a:p>
            <a:pPr marL="137160" indent="0" algn="just">
              <a:lnSpc>
                <a:spcPct val="107000"/>
              </a:lnSpc>
              <a:spcAft>
                <a:spcPts val="0"/>
              </a:spcAft>
              <a:buNone/>
            </a:pPr>
            <a:r>
              <a:rPr lang="ru-RU" dirty="0" smtClean="0">
                <a:latin typeface="Cambria Math" panose="02040503050406030204" pitchFamily="18" charset="0"/>
                <a:ea typeface="Times New Roman" panose="02020603050405020304" pitchFamily="18" charset="0"/>
                <a:cs typeface="Times New Roman" panose="02020603050405020304" pitchFamily="18" charset="0"/>
              </a:rPr>
              <a:t>Доказано</a:t>
            </a:r>
            <a:r>
              <a:rPr lang="ru-RU" dirty="0">
                <a:latin typeface="Cambria Math" panose="02040503050406030204" pitchFamily="18" charset="0"/>
                <a:ea typeface="Times New Roman" panose="02020603050405020304" pitchFamily="18" charset="0"/>
                <a:cs typeface="Times New Roman" panose="02020603050405020304" pitchFamily="18" charset="0"/>
              </a:rPr>
              <a:t>, что местное использование антисептиков не только не уменьшает частоту инфекций, но и способствует задержке спонтанного отпадения пуповинного остатка. В случае загрязнения пуповинный остаток и кожу вокруг пупочного кольца можно промыть водой, и осушить чистой ватой или марлей. </a:t>
            </a:r>
            <a:r>
              <a:rPr lang="ru-RU" b="1" dirty="0">
                <a:latin typeface="Cambria Math" panose="02040503050406030204" pitchFamily="18" charset="0"/>
                <a:ea typeface="Times New Roman" panose="02020603050405020304" pitchFamily="18" charset="0"/>
                <a:cs typeface="Times New Roman" panose="02020603050405020304" pitchFamily="18" charset="0"/>
              </a:rPr>
              <a:t>Купание   разрешено в кипяченой воде с последующим высушиванием остатка пуповины.</a:t>
            </a:r>
            <a:endParaRPr lang="ru-RU" sz="1800" b="1" dirty="0">
              <a:latin typeface="Calibri" panose="020F0502020204030204" pitchFamily="34" charset="0"/>
              <a:ea typeface="Calibri" panose="020F0502020204030204" pitchFamily="34" charset="0"/>
              <a:cs typeface="Times New Roman" panose="02020603050405020304" pitchFamily="18" charset="0"/>
            </a:endParaRPr>
          </a:p>
          <a:p>
            <a:endParaRPr lang="ru-RU" b="1" dirty="0"/>
          </a:p>
        </p:txBody>
      </p:sp>
    </p:spTree>
    <p:extLst>
      <p:ext uri="{BB962C8B-B14F-4D97-AF65-F5344CB8AC3E}">
        <p14:creationId xmlns:p14="http://schemas.microsoft.com/office/powerpoint/2010/main" val="417852885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Уход за пупочной ранкой"/>
          <p:cNvSpPr txBox="1">
            <a:spLocks noGrp="1"/>
          </p:cNvSpPr>
          <p:nvPr>
            <p:ph type="title"/>
          </p:nvPr>
        </p:nvSpPr>
        <p:spPr>
          <a:xfrm>
            <a:off x="459024" y="332657"/>
            <a:ext cx="8229600" cy="792088"/>
          </a:xfrm>
          <a:prstGeom prst="rect">
            <a:avLst/>
          </a:prstGeom>
        </p:spPr>
        <p:txBody>
          <a:bodyPr>
            <a:normAutofit/>
          </a:bodyPr>
          <a:lstStyle>
            <a:lvl1pPr>
              <a:defRPr sz="4800" b="1">
                <a:latin typeface="Segoe Print"/>
                <a:ea typeface="Segoe Print"/>
                <a:cs typeface="Segoe Print"/>
                <a:sym typeface="Segoe Print"/>
              </a:defRPr>
            </a:lvl1pPr>
          </a:lstStyle>
          <a:p>
            <a:pPr>
              <a:defRPr sz="3900" b="0">
                <a:latin typeface="Calibri"/>
                <a:ea typeface="Calibri"/>
                <a:cs typeface="Calibri"/>
                <a:sym typeface="Calibri"/>
              </a:defRPr>
            </a:pPr>
            <a:r>
              <a:rPr sz="4400" b="1" dirty="0" err="1">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rPr>
              <a:t>Уход</a:t>
            </a:r>
            <a:r>
              <a:rPr sz="4400" b="1" dirty="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rPr>
              <a:t> </a:t>
            </a:r>
            <a:r>
              <a:rPr sz="4400" b="1" dirty="0" err="1">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rPr>
              <a:t>за</a:t>
            </a:r>
            <a:r>
              <a:rPr sz="4400" b="1" dirty="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rPr>
              <a:t> </a:t>
            </a:r>
            <a:r>
              <a:rPr sz="4400" b="1" dirty="0" err="1">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rPr>
              <a:t>пупочной</a:t>
            </a:r>
            <a:r>
              <a:rPr sz="4400" b="1" dirty="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rPr>
              <a:t> </a:t>
            </a:r>
            <a:r>
              <a:rPr sz="4400" b="1" dirty="0" err="1">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rPr>
              <a:t>ранкой</a:t>
            </a:r>
            <a:endParaRPr sz="4400" b="1" dirty="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endParaRPr>
          </a:p>
        </p:txBody>
      </p:sp>
      <p:pic>
        <p:nvPicPr>
          <p:cNvPr id="215" name="image35.png" descr="image35.pn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4658" y="1556792"/>
            <a:ext cx="8859883" cy="1701291"/>
          </a:xfrm>
          <a:prstGeom prst="rect">
            <a:avLst/>
          </a:prstGeom>
          <a:ln/>
        </p:spPr>
        <p:style>
          <a:lnRef idx="2">
            <a:schemeClr val="accent3"/>
          </a:lnRef>
          <a:fillRef idx="1">
            <a:schemeClr val="lt1"/>
          </a:fillRef>
          <a:effectRef idx="0">
            <a:schemeClr val="accent3"/>
          </a:effectRef>
          <a:fontRef idx="minor">
            <a:schemeClr val="dk1"/>
          </a:fontRef>
        </p:style>
      </p:pic>
      <p:sp>
        <p:nvSpPr>
          <p:cNvPr id="216" name="Фигура"/>
          <p:cNvSpPr/>
          <p:nvPr/>
        </p:nvSpPr>
        <p:spPr>
          <a:xfrm>
            <a:off x="357063" y="3829518"/>
            <a:ext cx="8496946" cy="836713"/>
          </a:xfrm>
          <a:custGeom>
            <a:avLst/>
            <a:gdLst/>
            <a:ahLst/>
            <a:cxnLst>
              <a:cxn ang="0">
                <a:pos x="wd2" y="hd2"/>
              </a:cxn>
              <a:cxn ang="5400000">
                <a:pos x="wd2" y="hd2"/>
              </a:cxn>
              <a:cxn ang="10800000">
                <a:pos x="wd2" y="hd2"/>
              </a:cxn>
              <a:cxn ang="16200000">
                <a:pos x="wd2" y="hd2"/>
              </a:cxn>
            </a:cxnLst>
            <a:rect l="0" t="0" r="r" b="b"/>
            <a:pathLst>
              <a:path w="21600" h="21600" extrusionOk="0">
                <a:moveTo>
                  <a:pt x="0" y="4312"/>
                </a:moveTo>
                <a:lnTo>
                  <a:pt x="66" y="4312"/>
                </a:lnTo>
                <a:lnTo>
                  <a:pt x="66" y="17288"/>
                </a:lnTo>
                <a:lnTo>
                  <a:pt x="0" y="17288"/>
                </a:lnTo>
                <a:close/>
                <a:moveTo>
                  <a:pt x="133" y="4312"/>
                </a:moveTo>
                <a:lnTo>
                  <a:pt x="266" y="4312"/>
                </a:lnTo>
                <a:lnTo>
                  <a:pt x="266" y="17288"/>
                </a:lnTo>
                <a:lnTo>
                  <a:pt x="133" y="17288"/>
                </a:lnTo>
                <a:close/>
                <a:moveTo>
                  <a:pt x="332" y="4312"/>
                </a:moveTo>
                <a:lnTo>
                  <a:pt x="20269" y="4312"/>
                </a:lnTo>
                <a:lnTo>
                  <a:pt x="20269" y="0"/>
                </a:lnTo>
                <a:lnTo>
                  <a:pt x="21600" y="10800"/>
                </a:lnTo>
                <a:lnTo>
                  <a:pt x="20269" y="21600"/>
                </a:lnTo>
                <a:lnTo>
                  <a:pt x="20269" y="17288"/>
                </a:lnTo>
                <a:lnTo>
                  <a:pt x="332" y="17288"/>
                </a:lnTo>
                <a:close/>
              </a:path>
            </a:pathLst>
          </a:custGeom>
          <a:solidFill>
            <a:schemeClr val="accent1">
              <a:alpha val="52000"/>
            </a:schemeClr>
          </a:solidFill>
          <a:ln w="25400">
            <a:solidFill>
              <a:srgbClr val="3A5E8A"/>
            </a:solidFill>
            <a:bevel/>
          </a:ln>
        </p:spPr>
        <p:txBody>
          <a:bodyPr lIns="45719" rIns="45719" anchor="ctr"/>
          <a:lstStyle/>
          <a:p>
            <a:pPr algn="ctr">
              <a:defRPr>
                <a:solidFill>
                  <a:srgbClr val="FFFFFF"/>
                </a:solidFill>
              </a:defRPr>
            </a:pPr>
            <a:endParaRPr>
              <a:solidFill>
                <a:srgbClr val="FFFFFF"/>
              </a:solidFill>
            </a:endParaRPr>
          </a:p>
        </p:txBody>
      </p:sp>
      <p:sp>
        <p:nvSpPr>
          <p:cNvPr id="217" name="на 3-5 день «отпадает» –  10-15 день «заживает»"/>
          <p:cNvSpPr txBox="1"/>
          <p:nvPr/>
        </p:nvSpPr>
        <p:spPr>
          <a:xfrm>
            <a:off x="501614" y="4017043"/>
            <a:ext cx="8014613" cy="46166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sz="2800" b="1"/>
            </a:lvl1pPr>
          </a:lstStyle>
          <a:p>
            <a:pPr>
              <a:defRPr sz="1800" b="0"/>
            </a:pPr>
            <a:r>
              <a:rPr lang="ru-RU" sz="2400" b="0" dirty="0" smtClean="0">
                <a:latin typeface="Cambria Math" pitchFamily="18" charset="0"/>
                <a:ea typeface="Cambria Math" pitchFamily="18" charset="0"/>
              </a:rPr>
              <a:t>до</a:t>
            </a:r>
            <a:r>
              <a:rPr sz="2400" b="0" dirty="0" smtClean="0">
                <a:latin typeface="Cambria Math" pitchFamily="18" charset="0"/>
                <a:ea typeface="Cambria Math" pitchFamily="18" charset="0"/>
              </a:rPr>
              <a:t> </a:t>
            </a:r>
            <a:r>
              <a:rPr lang="ru-RU" sz="2400" b="0" dirty="0" smtClean="0">
                <a:latin typeface="Cambria Math" pitchFamily="18" charset="0"/>
                <a:ea typeface="Cambria Math" pitchFamily="18" charset="0"/>
              </a:rPr>
              <a:t>14</a:t>
            </a:r>
            <a:r>
              <a:rPr sz="2400" b="0" dirty="0" smtClean="0">
                <a:latin typeface="Cambria Math" pitchFamily="18" charset="0"/>
                <a:ea typeface="Cambria Math" pitchFamily="18" charset="0"/>
              </a:rPr>
              <a:t> </a:t>
            </a:r>
            <a:r>
              <a:rPr sz="2400" b="0" dirty="0" err="1" smtClean="0">
                <a:latin typeface="Cambria Math" pitchFamily="18" charset="0"/>
                <a:ea typeface="Cambria Math" pitchFamily="18" charset="0"/>
              </a:rPr>
              <a:t>дн</a:t>
            </a:r>
            <a:r>
              <a:rPr lang="ru-RU" sz="2400" b="0" dirty="0" smtClean="0">
                <a:latin typeface="Cambria Math" pitchFamily="18" charset="0"/>
                <a:ea typeface="Cambria Math" pitchFamily="18" charset="0"/>
              </a:rPr>
              <a:t>я</a:t>
            </a:r>
            <a:r>
              <a:rPr sz="2400" b="0" dirty="0" smtClean="0">
                <a:latin typeface="Cambria Math" pitchFamily="18" charset="0"/>
                <a:ea typeface="Cambria Math" pitchFamily="18" charset="0"/>
              </a:rPr>
              <a:t> </a:t>
            </a:r>
            <a:r>
              <a:rPr sz="2400" b="0" dirty="0">
                <a:latin typeface="Cambria Math" pitchFamily="18" charset="0"/>
                <a:ea typeface="Cambria Math" pitchFamily="18" charset="0"/>
              </a:rPr>
              <a:t>«</a:t>
            </a:r>
            <a:r>
              <a:rPr sz="2400" b="0" dirty="0" err="1">
                <a:latin typeface="Cambria Math" pitchFamily="18" charset="0"/>
                <a:ea typeface="Cambria Math" pitchFamily="18" charset="0"/>
              </a:rPr>
              <a:t>отпадает</a:t>
            </a:r>
            <a:r>
              <a:rPr sz="2400" b="0" dirty="0" smtClean="0">
                <a:latin typeface="Cambria Math" pitchFamily="18" charset="0"/>
                <a:ea typeface="Cambria Math" pitchFamily="18" charset="0"/>
              </a:rPr>
              <a:t>»</a:t>
            </a:r>
            <a:r>
              <a:rPr lang="ru-RU" sz="2400" b="0" dirty="0" smtClean="0">
                <a:latin typeface="Cambria Math" pitchFamily="18" charset="0"/>
                <a:ea typeface="Cambria Math" pitchFamily="18" charset="0"/>
              </a:rPr>
              <a:t>, до</a:t>
            </a:r>
            <a:r>
              <a:rPr sz="2400" b="0" dirty="0" smtClean="0">
                <a:latin typeface="Cambria Math" pitchFamily="18" charset="0"/>
                <a:ea typeface="Cambria Math" pitchFamily="18" charset="0"/>
              </a:rPr>
              <a:t>  </a:t>
            </a:r>
            <a:r>
              <a:rPr lang="ru-RU" sz="2400" b="0" dirty="0" smtClean="0">
                <a:latin typeface="Cambria Math" pitchFamily="18" charset="0"/>
                <a:ea typeface="Cambria Math" pitchFamily="18" charset="0"/>
              </a:rPr>
              <a:t>2</a:t>
            </a:r>
            <a:r>
              <a:rPr sz="2400" b="0" dirty="0" smtClean="0">
                <a:latin typeface="Cambria Math" pitchFamily="18" charset="0"/>
                <a:ea typeface="Cambria Math" pitchFamily="18" charset="0"/>
              </a:rPr>
              <a:t>1 д</a:t>
            </a:r>
            <a:r>
              <a:rPr lang="ru-RU" sz="2400" b="0" dirty="0" err="1" smtClean="0">
                <a:latin typeface="Cambria Math" pitchFamily="18" charset="0"/>
                <a:ea typeface="Cambria Math" pitchFamily="18" charset="0"/>
              </a:rPr>
              <a:t>ня</a:t>
            </a:r>
            <a:r>
              <a:rPr sz="2400" b="0" dirty="0" smtClean="0">
                <a:latin typeface="Cambria Math" pitchFamily="18" charset="0"/>
                <a:ea typeface="Cambria Math" pitchFamily="18" charset="0"/>
              </a:rPr>
              <a:t> </a:t>
            </a:r>
            <a:r>
              <a:rPr sz="2400" b="0" dirty="0">
                <a:latin typeface="Cambria Math" pitchFamily="18" charset="0"/>
                <a:ea typeface="Cambria Math" pitchFamily="18" charset="0"/>
              </a:rPr>
              <a:t>«</a:t>
            </a:r>
            <a:r>
              <a:rPr sz="2400" b="0" dirty="0" err="1">
                <a:latin typeface="Cambria Math" pitchFamily="18" charset="0"/>
                <a:ea typeface="Cambria Math" pitchFamily="18" charset="0"/>
              </a:rPr>
              <a:t>заживает</a:t>
            </a:r>
            <a:r>
              <a:rPr sz="2400" b="0" dirty="0">
                <a:latin typeface="Cambria Math" pitchFamily="18" charset="0"/>
                <a:ea typeface="Cambria Math" pitchFamily="18" charset="0"/>
              </a:rPr>
              <a:t>»</a:t>
            </a:r>
          </a:p>
        </p:txBody>
      </p:sp>
      <p:sp>
        <p:nvSpPr>
          <p:cNvPr id="218" name="Что такое «кожный» пупок?…"/>
          <p:cNvSpPr txBox="1"/>
          <p:nvPr/>
        </p:nvSpPr>
        <p:spPr>
          <a:xfrm>
            <a:off x="3707904" y="1196752"/>
            <a:ext cx="5256585" cy="324036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a:lnSpc>
                <a:spcPct val="90000"/>
              </a:lnSpc>
              <a:spcBef>
                <a:spcPts val="600"/>
              </a:spcBef>
              <a:buSzPct val="100000"/>
              <a:defRPr sz="1600"/>
            </a:pPr>
            <a:endParaRPr sz="3200" b="1" i="1" dirty="0">
              <a:solidFill>
                <a:srgbClr val="002060"/>
              </a:solidFill>
              <a:latin typeface="Times New Roman" panose="02020603050405020304" pitchFamily="18" charset="0"/>
              <a:cs typeface="Times New Roman" panose="02020603050405020304" pitchFamily="18" charset="0"/>
            </a:endParaRPr>
          </a:p>
        </p:txBody>
      </p:sp>
      <p:sp>
        <p:nvSpPr>
          <p:cNvPr id="8" name="Номер слайда 7"/>
          <p:cNvSpPr>
            <a:spLocks noGrp="1"/>
          </p:cNvSpPr>
          <p:nvPr>
            <p:ph type="sldNum" sz="quarter" idx="4294967295"/>
          </p:nvPr>
        </p:nvSpPr>
        <p:spPr>
          <a:xfrm>
            <a:off x="6588224" y="6485809"/>
            <a:ext cx="2133600" cy="269241"/>
          </a:xfrm>
          <a:prstGeom prst="rect">
            <a:avLst/>
          </a:prstGeom>
        </p:spPr>
        <p:txBody>
          <a:bodyPr/>
          <a:lstStyle/>
          <a:p>
            <a:fld id="{86CB4B4D-7CA3-9044-876B-883B54F8677D}" type="slidenum">
              <a:rPr lang="ru-RU" smtClean="0"/>
              <a:pPr/>
              <a:t>77</a:t>
            </a:fld>
            <a:endParaRPr lang="ru-RU" dirty="0"/>
          </a:p>
        </p:txBody>
      </p:sp>
    </p:spTree>
    <p:extLst>
      <p:ext uri="{BB962C8B-B14F-4D97-AF65-F5344CB8AC3E}">
        <p14:creationId xmlns:p14="http://schemas.microsoft.com/office/powerpoint/2010/main" val="2882514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052736"/>
          </a:xfrm>
        </p:spPr>
        <p:txBody>
          <a:bodyPr/>
          <a:lstStyle/>
          <a:p>
            <a:r>
              <a:rPr lang="ru-RU" dirty="0" smtClean="0">
                <a:solidFill>
                  <a:srgbClr val="002060"/>
                </a:solidFill>
                <a:latin typeface="+mn-lt"/>
              </a:rPr>
              <a:t>Пеленание новорожденного</a:t>
            </a:r>
            <a:endParaRPr lang="ru-RU" dirty="0">
              <a:solidFill>
                <a:srgbClr val="002060"/>
              </a:solidFill>
              <a:latin typeface="+mn-lt"/>
            </a:endParaRPr>
          </a:p>
        </p:txBody>
      </p:sp>
      <p:sp>
        <p:nvSpPr>
          <p:cNvPr id="3" name="Объект 2"/>
          <p:cNvSpPr>
            <a:spLocks noGrp="1"/>
          </p:cNvSpPr>
          <p:nvPr>
            <p:ph idx="1"/>
          </p:nvPr>
        </p:nvSpPr>
        <p:spPr>
          <a:xfrm>
            <a:off x="0" y="1052736"/>
            <a:ext cx="9144000" cy="6048672"/>
          </a:xfrm>
        </p:spPr>
        <p:txBody>
          <a:bodyPr>
            <a:normAutofit fontScale="70000" lnSpcReduction="20000"/>
          </a:bodyPr>
          <a:lstStyle/>
          <a:p>
            <a:pPr marL="137160" indent="0" algn="just">
              <a:lnSpc>
                <a:spcPct val="107000"/>
              </a:lnSpc>
              <a:spcAft>
                <a:spcPts val="0"/>
              </a:spcAft>
              <a:buNone/>
            </a:pPr>
            <a:r>
              <a:rPr lang="ru-RU" i="1" dirty="0">
                <a:latin typeface="Cambria Math" panose="02040503050406030204" pitchFamily="18" charset="0"/>
                <a:ea typeface="Times New Roman" panose="02020603050405020304" pitchFamily="18" charset="0"/>
                <a:cs typeface="Times New Roman" panose="02020603050405020304" pitchFamily="18" charset="0"/>
              </a:rPr>
              <a:t>По рекомендации ВОЗ тугое пеленание не рекомендуется, так как приводит к нежелательным последствиям:</a:t>
            </a:r>
            <a:endParaRPr lang="ru-RU" sz="1800" dirty="0">
              <a:latin typeface="Calibri" panose="020F0502020204030204" pitchFamily="34" charset="0"/>
              <a:ea typeface="Calibri" panose="020F0502020204030204" pitchFamily="34" charset="0"/>
              <a:cs typeface="Times New Roman" panose="02020603050405020304" pitchFamily="18" charset="0"/>
            </a:endParaRPr>
          </a:p>
          <a:p>
            <a:pPr marL="137160" indent="0" algn="just">
              <a:lnSpc>
                <a:spcPct val="107000"/>
              </a:lnSpc>
              <a:spcAft>
                <a:spcPts val="0"/>
              </a:spcAft>
              <a:buNone/>
            </a:pPr>
            <a:r>
              <a:rPr lang="ru-RU" dirty="0">
                <a:latin typeface="Cambria Math" panose="02040503050406030204" pitchFamily="18" charset="0"/>
                <a:ea typeface="Times New Roman" panose="02020603050405020304" pitchFamily="18" charset="0"/>
                <a:cs typeface="Times New Roman" panose="02020603050405020304" pitchFamily="18" charset="0"/>
              </a:rPr>
              <a:t>- блокированию движений диафрагмы, затрудняющее вентиляцию в легких;</a:t>
            </a:r>
            <a:endParaRPr lang="ru-RU" sz="1800" dirty="0">
              <a:latin typeface="Calibri" panose="020F0502020204030204" pitchFamily="34" charset="0"/>
              <a:ea typeface="Calibri" panose="020F0502020204030204" pitchFamily="34" charset="0"/>
              <a:cs typeface="Times New Roman" panose="02020603050405020304" pitchFamily="18" charset="0"/>
            </a:endParaRPr>
          </a:p>
          <a:p>
            <a:pPr marL="137160" indent="0" algn="just">
              <a:lnSpc>
                <a:spcPct val="107000"/>
              </a:lnSpc>
              <a:spcAft>
                <a:spcPts val="0"/>
              </a:spcAft>
              <a:buNone/>
            </a:pPr>
            <a:r>
              <a:rPr lang="ru-RU" dirty="0">
                <a:latin typeface="Cambria Math" panose="02040503050406030204" pitchFamily="18" charset="0"/>
                <a:ea typeface="Times New Roman" panose="02020603050405020304" pitchFamily="18" charset="0"/>
                <a:cs typeface="Times New Roman" panose="02020603050405020304" pitchFamily="18" charset="0"/>
              </a:rPr>
              <a:t>- нарушению циркуляции крови в конечностях;</a:t>
            </a:r>
            <a:endParaRPr lang="ru-RU" sz="1800" dirty="0">
              <a:latin typeface="Calibri" panose="020F0502020204030204" pitchFamily="34" charset="0"/>
              <a:ea typeface="Calibri" panose="020F0502020204030204" pitchFamily="34" charset="0"/>
              <a:cs typeface="Times New Roman" panose="02020603050405020304" pitchFamily="18" charset="0"/>
            </a:endParaRPr>
          </a:p>
          <a:p>
            <a:pPr marL="137160" indent="0" algn="just">
              <a:lnSpc>
                <a:spcPct val="107000"/>
              </a:lnSpc>
              <a:spcAft>
                <a:spcPts val="0"/>
              </a:spcAft>
              <a:buNone/>
            </a:pPr>
            <a:r>
              <a:rPr lang="ru-RU" dirty="0">
                <a:latin typeface="Cambria Math" panose="02040503050406030204" pitchFamily="18" charset="0"/>
                <a:ea typeface="Times New Roman" panose="02020603050405020304" pitchFamily="18" charset="0"/>
                <a:cs typeface="Times New Roman" panose="02020603050405020304" pitchFamily="18" charset="0"/>
              </a:rPr>
              <a:t>- дисплазии тазобедренных суставов, особенно когда ноги ребенка жестко фиксируют в положении разгибания и приведения;</a:t>
            </a:r>
            <a:endParaRPr lang="ru-RU" sz="1800" dirty="0">
              <a:latin typeface="Calibri" panose="020F0502020204030204" pitchFamily="34" charset="0"/>
              <a:ea typeface="Calibri" panose="020F0502020204030204" pitchFamily="34" charset="0"/>
              <a:cs typeface="Times New Roman" panose="02020603050405020304" pitchFamily="18" charset="0"/>
            </a:endParaRPr>
          </a:p>
          <a:p>
            <a:pPr marL="137160" indent="0" algn="just">
              <a:lnSpc>
                <a:spcPct val="107000"/>
              </a:lnSpc>
              <a:spcAft>
                <a:spcPts val="0"/>
              </a:spcAft>
              <a:buNone/>
            </a:pPr>
            <a:r>
              <a:rPr lang="ru-RU" dirty="0">
                <a:latin typeface="Cambria Math" panose="02040503050406030204" pitchFamily="18" charset="0"/>
                <a:ea typeface="Times New Roman" panose="02020603050405020304" pitchFamily="18" charset="0"/>
                <a:cs typeface="Times New Roman" panose="02020603050405020304" pitchFamily="18" charset="0"/>
              </a:rPr>
              <a:t>- уменьшения воздушной прослойки между телом и одеждой, что ухудшает термоизоляцию; повышает риск как перегревания, так и гипотермии;</a:t>
            </a:r>
            <a:endParaRPr lang="ru-RU" sz="1800" dirty="0">
              <a:latin typeface="Calibri" panose="020F0502020204030204" pitchFamily="34" charset="0"/>
              <a:ea typeface="Calibri" panose="020F0502020204030204" pitchFamily="34" charset="0"/>
              <a:cs typeface="Times New Roman" panose="02020603050405020304" pitchFamily="18" charset="0"/>
            </a:endParaRPr>
          </a:p>
          <a:p>
            <a:pPr marL="137160" indent="0" algn="just">
              <a:lnSpc>
                <a:spcPct val="107000"/>
              </a:lnSpc>
              <a:spcAft>
                <a:spcPts val="0"/>
              </a:spcAft>
              <a:buNone/>
            </a:pPr>
            <a:r>
              <a:rPr lang="ru-RU" dirty="0">
                <a:latin typeface="Cambria Math" panose="02040503050406030204" pitchFamily="18" charset="0"/>
                <a:ea typeface="Times New Roman" panose="02020603050405020304" pitchFamily="18" charset="0"/>
                <a:cs typeface="Times New Roman" panose="02020603050405020304" pitchFamily="18" charset="0"/>
              </a:rPr>
              <a:t>- ограничению движений конечностей, что снижает возможности развития нервно-мышечной координации;</a:t>
            </a:r>
            <a:endParaRPr lang="ru-RU" sz="1800" dirty="0">
              <a:latin typeface="Calibri" panose="020F0502020204030204" pitchFamily="34" charset="0"/>
              <a:ea typeface="Calibri" panose="020F0502020204030204" pitchFamily="34" charset="0"/>
              <a:cs typeface="Times New Roman" panose="02020603050405020304" pitchFamily="18" charset="0"/>
            </a:endParaRPr>
          </a:p>
          <a:p>
            <a:pPr marL="137160" indent="0" algn="just">
              <a:lnSpc>
                <a:spcPct val="107000"/>
              </a:lnSpc>
              <a:spcAft>
                <a:spcPts val="0"/>
              </a:spcAft>
              <a:buNone/>
            </a:pPr>
            <a:r>
              <a:rPr lang="ru-RU" dirty="0">
                <a:latin typeface="Cambria Math" panose="02040503050406030204" pitchFamily="18" charset="0"/>
                <a:ea typeface="Times New Roman" panose="02020603050405020304" pitchFamily="18" charset="0"/>
                <a:cs typeface="Times New Roman" panose="02020603050405020304" pitchFamily="18" charset="0"/>
              </a:rPr>
              <a:t>- затруднению правильного прикладывания к груди и грудного вскармливания (ребенку трудно достаточно широко открывать рот и повернуть голову), что уменьшает вероятность успешной лактации.</a:t>
            </a:r>
            <a:endParaRPr lang="ru-RU" sz="1800" dirty="0">
              <a:latin typeface="Calibri" panose="020F0502020204030204" pitchFamily="34" charset="0"/>
              <a:ea typeface="Calibri" panose="020F0502020204030204" pitchFamily="34" charset="0"/>
              <a:cs typeface="Times New Roman" panose="02020603050405020304" pitchFamily="18" charset="0"/>
            </a:endParaRPr>
          </a:p>
          <a:p>
            <a:pPr marL="137160" indent="0" algn="just">
              <a:lnSpc>
                <a:spcPct val="107000"/>
              </a:lnSpc>
              <a:spcAft>
                <a:spcPts val="0"/>
              </a:spcAft>
              <a:buNone/>
            </a:pPr>
            <a:r>
              <a:rPr lang="ru-RU" dirty="0">
                <a:latin typeface="Cambria Math" panose="02040503050406030204" pitchFamily="18" charset="0"/>
                <a:ea typeface="Times New Roman" panose="02020603050405020304" pitchFamily="18" charset="0"/>
                <a:cs typeface="Times New Roman" panose="02020603050405020304" pitchFamily="18" charset="0"/>
              </a:rPr>
              <a:t>Предпочтительно одевать ребенка в хлопчатобумажную одежду  типа «</a:t>
            </a:r>
            <a:r>
              <a:rPr lang="ru-RU" dirty="0" err="1">
                <a:latin typeface="Cambria Math" panose="02040503050406030204" pitchFamily="18" charset="0"/>
                <a:ea typeface="Times New Roman" panose="02020603050405020304" pitchFamily="18" charset="0"/>
                <a:cs typeface="Times New Roman" panose="02020603050405020304" pitchFamily="18" charset="0"/>
              </a:rPr>
              <a:t>боди</a:t>
            </a:r>
            <a:r>
              <a:rPr lang="ru-RU" dirty="0">
                <a:latin typeface="Cambria Math" panose="02040503050406030204" pitchFamily="18" charset="0"/>
                <a:ea typeface="Times New Roman" panose="02020603050405020304" pitchFamily="18" charset="0"/>
                <a:cs typeface="Times New Roman" panose="02020603050405020304" pitchFamily="18" charset="0"/>
              </a:rPr>
              <a:t>» или свободно пеленая нижнюю часть тела, оставляя подвижными руки и голову</a:t>
            </a:r>
            <a:r>
              <a:rPr lang="ru-RU" dirty="0" smtClean="0">
                <a:latin typeface="Cambria Math" panose="02040503050406030204" pitchFamily="18" charset="0"/>
                <a:ea typeface="Times New Roman" panose="02020603050405020304" pitchFamily="18" charset="0"/>
                <a:cs typeface="Times New Roman" panose="02020603050405020304" pitchFamily="18" charset="0"/>
              </a:rPr>
              <a:t>.</a:t>
            </a:r>
            <a:endParaRPr lang="ru-RU" sz="1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158201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accent4">
                    <a:lumMod val="50000"/>
                  </a:schemeClr>
                </a:solidFill>
                <a:latin typeface="Cambria Math" pitchFamily="18" charset="0"/>
                <a:ea typeface="Cambria Math" pitchFamily="18" charset="0"/>
              </a:rPr>
              <a:t>Одежда новорожденного</a:t>
            </a:r>
            <a:endParaRPr lang="ru-RU" dirty="0">
              <a:solidFill>
                <a:schemeClr val="accent4">
                  <a:lumMod val="50000"/>
                </a:schemeClr>
              </a:solidFill>
              <a:latin typeface="Cambria Math" pitchFamily="18" charset="0"/>
              <a:ea typeface="Cambria Math" pitchFamily="18" charset="0"/>
            </a:endParaRPr>
          </a:p>
        </p:txBody>
      </p:sp>
      <p:sp>
        <p:nvSpPr>
          <p:cNvPr id="3" name="Объект 2"/>
          <p:cNvSpPr>
            <a:spLocks noGrp="1"/>
          </p:cNvSpPr>
          <p:nvPr>
            <p:ph idx="1"/>
          </p:nvPr>
        </p:nvSpPr>
        <p:spPr/>
        <p:txBody>
          <a:bodyPr/>
          <a:lstStyle/>
          <a:p>
            <a:endParaRPr lang="ru-RU"/>
          </a:p>
        </p:txBody>
      </p:sp>
      <p:sp>
        <p:nvSpPr>
          <p:cNvPr id="4" name="Номер слайда 3"/>
          <p:cNvSpPr>
            <a:spLocks noGrp="1"/>
          </p:cNvSpPr>
          <p:nvPr>
            <p:ph type="sldNum" sz="quarter" idx="12"/>
          </p:nvPr>
        </p:nvSpPr>
        <p:spPr>
          <a:prstGeom prst="rect">
            <a:avLst/>
          </a:prstGeom>
        </p:spPr>
        <p:txBody>
          <a:bodyPr/>
          <a:lstStyle/>
          <a:p>
            <a:fld id="{86CB4B4D-7CA3-9044-876B-883B54F8677D}" type="slidenum">
              <a:rPr lang="ru-RU" smtClean="0"/>
              <a:pPr/>
              <a:t>79</a:t>
            </a:fld>
            <a:endParaRPr lang="ru-RU"/>
          </a:p>
        </p:txBody>
      </p:sp>
      <p:pic>
        <p:nvPicPr>
          <p:cNvPr id="3074" name="Picture 2" descr="C:\Users\kdpuser\Desktop\IMG_88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412776"/>
            <a:ext cx="6192688" cy="4128459"/>
          </a:xfrm>
          <a:prstGeom prst="rect">
            <a:avLst/>
          </a:prstGeom>
          <a:ln>
            <a:noFill/>
          </a:ln>
          <a:effectLst>
            <a:softEdge rad="112500"/>
          </a:effectLst>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3389472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476672"/>
            <a:ext cx="5904656" cy="924475"/>
          </a:xfrm>
        </p:spPr>
        <p:txBody>
          <a:bodyPr/>
          <a:lstStyle/>
          <a:p>
            <a:pPr algn="ctr"/>
            <a:r>
              <a:rPr lang="ru-RU"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СЛУХ</a:t>
            </a:r>
          </a:p>
        </p:txBody>
      </p:sp>
      <p:sp>
        <p:nvSpPr>
          <p:cNvPr id="3" name="Объект 2"/>
          <p:cNvSpPr>
            <a:spLocks noGrp="1"/>
          </p:cNvSpPr>
          <p:nvPr>
            <p:ph idx="1"/>
          </p:nvPr>
        </p:nvSpPr>
        <p:spPr>
          <a:xfrm>
            <a:off x="467544" y="1772816"/>
            <a:ext cx="8568952" cy="4176465"/>
          </a:xfrm>
        </p:spPr>
        <p:txBody>
          <a:bodyPr>
            <a:normAutofit/>
          </a:bodyPr>
          <a:lstStyle/>
          <a:p>
            <a:pPr lvl="0" defTabSz="449263" fontAlgn="base">
              <a:lnSpc>
                <a:spcPct val="140000"/>
              </a:lnSpc>
              <a:spcBef>
                <a:spcPts val="800"/>
              </a:spcBef>
              <a:spcAft>
                <a:spcPct val="0"/>
              </a:spcAft>
              <a:buClr>
                <a:schemeClr val="tx1"/>
              </a:buClr>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Во время внутриутробного развития у плода формируется очень острое восприятие звуков.</a:t>
            </a:r>
          </a:p>
          <a:p>
            <a:pPr lvl="0" defTabSz="449263" fontAlgn="base">
              <a:lnSpc>
                <a:spcPct val="140000"/>
              </a:lnSpc>
              <a:spcBef>
                <a:spcPts val="800"/>
              </a:spcBef>
              <a:spcAft>
                <a:spcPct val="0"/>
              </a:spcAft>
              <a:buClr>
                <a:schemeClr val="tx1"/>
              </a:buClr>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С помощью диагностического ультразвукового исследования установлено, что уже в 25 недель беременности плод внутриутробно «вздрагивает», «пугается» в ответ на воздействие громкого шума</a:t>
            </a:r>
            <a:r>
              <a:rPr lang="ru-RU"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p>
        </p:txBody>
      </p:sp>
    </p:spTree>
    <p:extLst>
      <p:ext uri="{BB962C8B-B14F-4D97-AF65-F5344CB8AC3E}">
        <p14:creationId xmlns:p14="http://schemas.microsoft.com/office/powerpoint/2010/main" val="88985266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294967295"/>
          </p:nvPr>
        </p:nvSpPr>
        <p:spPr>
          <a:xfrm>
            <a:off x="6553200" y="6525344"/>
            <a:ext cx="2133600" cy="269241"/>
          </a:xfrm>
          <a:prstGeom prst="rect">
            <a:avLst/>
          </a:prstGeom>
        </p:spPr>
        <p:txBody>
          <a:bodyPr/>
          <a:lstStyle/>
          <a:p>
            <a:fld id="{86CB4B4D-7CA3-9044-876B-883B54F8677D}" type="slidenum">
              <a:rPr lang="ru-RU" smtClean="0"/>
              <a:pPr/>
              <a:t>80</a:t>
            </a:fld>
            <a:endParaRPr lang="ru-RU" dirty="0"/>
          </a:p>
        </p:txBody>
      </p:sp>
      <p:sp>
        <p:nvSpPr>
          <p:cNvPr id="5" name="Уход за пупочной ранкой"/>
          <p:cNvSpPr txBox="1">
            <a:spLocks noGrp="1"/>
          </p:cNvSpPr>
          <p:nvPr>
            <p:ph type="title"/>
          </p:nvPr>
        </p:nvSpPr>
        <p:spPr>
          <a:xfrm>
            <a:off x="459024" y="548680"/>
            <a:ext cx="8229600" cy="792088"/>
          </a:xfrm>
          <a:prstGeom prst="rect">
            <a:avLst/>
          </a:prstGeom>
        </p:spPr>
        <p:txBody>
          <a:bodyPr>
            <a:normAutofit/>
          </a:bodyPr>
          <a:lstStyle>
            <a:lvl1pPr>
              <a:defRPr sz="4800" b="1">
                <a:latin typeface="Segoe Print"/>
                <a:ea typeface="Segoe Print"/>
                <a:cs typeface="Segoe Print"/>
                <a:sym typeface="Segoe Print"/>
              </a:defRPr>
            </a:lvl1pPr>
          </a:lstStyle>
          <a:p>
            <a:pPr>
              <a:defRPr sz="3900" b="0">
                <a:latin typeface="Calibri"/>
                <a:ea typeface="Calibri"/>
                <a:cs typeface="Calibri"/>
                <a:sym typeface="Calibri"/>
              </a:defRPr>
            </a:pPr>
            <a:r>
              <a:rPr lang="ru-RU" sz="4400" b="1" dirty="0" smtClean="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rPr>
              <a:t>Пеленание</a:t>
            </a:r>
            <a:endParaRPr sz="4400" b="1" dirty="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110836"/>
            <a:ext cx="1728192" cy="1811098"/>
          </a:xfrm>
          <a:prstGeom prst="rect">
            <a:avLst/>
          </a:prstGeom>
        </p:spPr>
      </p:pic>
      <p:sp>
        <p:nvSpPr>
          <p:cNvPr id="9" name="TextBox 8"/>
          <p:cNvSpPr txBox="1"/>
          <p:nvPr/>
        </p:nvSpPr>
        <p:spPr>
          <a:xfrm>
            <a:off x="2483768" y="3399385"/>
            <a:ext cx="1273745"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ru-RU" sz="2400" b="1" i="1" dirty="0" smtClean="0">
                <a:latin typeface="Times New Roman" panose="02020603050405020304" pitchFamily="18" charset="0"/>
                <a:cs typeface="Times New Roman" panose="02020603050405020304" pitchFamily="18" charset="0"/>
              </a:rPr>
              <a:t>широкое</a:t>
            </a:r>
            <a:endParaRPr lang="ru-RU" b="1" i="1" dirty="0">
              <a:latin typeface="Times New Roman" panose="02020603050405020304" pitchFamily="18" charset="0"/>
              <a:cs typeface="Times New Roman" panose="02020603050405020304" pitchFamily="18" charset="0"/>
            </a:endParaRPr>
          </a:p>
        </p:txBody>
      </p:sp>
      <p:grpSp>
        <p:nvGrpSpPr>
          <p:cNvPr id="1027" name="Группа 1026"/>
          <p:cNvGrpSpPr/>
          <p:nvPr/>
        </p:nvGrpSpPr>
        <p:grpSpPr>
          <a:xfrm>
            <a:off x="7017228" y="2843644"/>
            <a:ext cx="2091276" cy="3783323"/>
            <a:chOff x="6801204" y="2843644"/>
            <a:chExt cx="2091276" cy="3783323"/>
          </a:xfrm>
        </p:grpSpPr>
        <p:sp>
          <p:nvSpPr>
            <p:cNvPr id="13" name="TextBox 12"/>
            <p:cNvSpPr txBox="1"/>
            <p:nvPr/>
          </p:nvSpPr>
          <p:spPr>
            <a:xfrm>
              <a:off x="7106385" y="2843644"/>
              <a:ext cx="1365115"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a:r>
                <a:rPr lang="ru-RU" sz="2400" b="1" i="1" dirty="0" smtClean="0">
                  <a:latin typeface="Times New Roman" panose="02020603050405020304" pitchFamily="18" charset="0"/>
                  <a:cs typeface="Times New Roman" panose="02020603050405020304" pitchFamily="18" charset="0"/>
                </a:rPr>
                <a:t>ручки </a:t>
              </a:r>
            </a:p>
            <a:p>
              <a:pPr algn="ctr"/>
              <a:r>
                <a:rPr lang="ru-RU" sz="2400" b="1" i="1" dirty="0" smtClean="0">
                  <a:latin typeface="Times New Roman" panose="02020603050405020304" pitchFamily="18" charset="0"/>
                  <a:cs typeface="Times New Roman" panose="02020603050405020304" pitchFamily="18" charset="0"/>
                </a:rPr>
                <a:t>свободны</a:t>
              </a:r>
              <a:endParaRPr lang="ru-RU" b="1" i="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6801204" y="6165304"/>
              <a:ext cx="209127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ru-RU" sz="2400" b="1" i="1" dirty="0" smtClean="0">
                  <a:latin typeface="Times New Roman" panose="02020603050405020304" pitchFamily="18" charset="0"/>
                  <a:cs typeface="Times New Roman" panose="02020603050405020304" pitchFamily="18" charset="0"/>
                </a:rPr>
                <a:t>мешок для сна</a:t>
              </a:r>
              <a:endParaRPr lang="ru-RU" sz="2400" b="1" i="1" dirty="0">
                <a:latin typeface="Times New Roman" panose="02020603050405020304" pitchFamily="18" charset="0"/>
                <a:cs typeface="Times New Roman" panose="02020603050405020304" pitchFamily="18" charset="0"/>
              </a:endParaRPr>
            </a:p>
          </p:txBody>
        </p:sp>
        <p:pic>
          <p:nvPicPr>
            <p:cNvPr id="10" name="Рисунок 9"/>
            <p:cNvPicPr>
              <a:picLocks noChangeAspect="1"/>
            </p:cNvPicPr>
            <p:nvPr/>
          </p:nvPicPr>
          <p:blipFill rotWithShape="1">
            <a:blip r:embed="rId3">
              <a:extLst>
                <a:ext uri="{28A0092B-C50C-407E-A947-70E740481C1C}">
                  <a14:useLocalDpi xmlns:a14="http://schemas.microsoft.com/office/drawing/2010/main" val="0"/>
                </a:ext>
              </a:extLst>
            </a:blip>
            <a:srcRect l="28063" t="3238" r="27934" b="5845"/>
            <a:stretch/>
          </p:blipFill>
          <p:spPr>
            <a:xfrm>
              <a:off x="7164288" y="3573016"/>
              <a:ext cx="1307213" cy="2700909"/>
            </a:xfrm>
            <a:prstGeom prst="rect">
              <a:avLst/>
            </a:prstGeom>
          </p:spPr>
        </p:pic>
      </p:grpSp>
      <p:sp>
        <p:nvSpPr>
          <p:cNvPr id="17" name="TextBox 16"/>
          <p:cNvSpPr txBox="1"/>
          <p:nvPr/>
        </p:nvSpPr>
        <p:spPr>
          <a:xfrm>
            <a:off x="683568" y="1671193"/>
            <a:ext cx="87139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ru-RU" sz="2400" b="1" i="1" dirty="0" smtClean="0">
                <a:latin typeface="Times New Roman" panose="02020603050405020304" pitchFamily="18" charset="0"/>
                <a:cs typeface="Times New Roman" panose="02020603050405020304" pitchFamily="18" charset="0"/>
              </a:rPr>
              <a:t>тугое</a:t>
            </a:r>
            <a:endParaRPr lang="ru-RU" b="1" i="1"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5879342" y="2132856"/>
            <a:ext cx="1442059"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ru-RU" sz="2400" b="1" i="1" dirty="0" smtClean="0">
                <a:latin typeface="Times New Roman" panose="02020603050405020304" pitchFamily="18" charset="0"/>
                <a:cs typeface="Times New Roman" panose="02020603050405020304" pitchFamily="18" charset="0"/>
              </a:rPr>
              <a:t>свободное</a:t>
            </a:r>
            <a:endParaRPr lang="ru-RU" b="1" i="1" dirty="0">
              <a:latin typeface="Times New Roman" panose="02020603050405020304" pitchFamily="18" charset="0"/>
              <a:cs typeface="Times New Roman" panose="02020603050405020304" pitchFamily="18" charset="0"/>
            </a:endParaRPr>
          </a:p>
        </p:txBody>
      </p:sp>
      <p:grpSp>
        <p:nvGrpSpPr>
          <p:cNvPr id="1028" name="Группа 1027"/>
          <p:cNvGrpSpPr/>
          <p:nvPr/>
        </p:nvGrpSpPr>
        <p:grpSpPr>
          <a:xfrm>
            <a:off x="4342879" y="2843644"/>
            <a:ext cx="2821409" cy="3783323"/>
            <a:chOff x="3419872" y="2843644"/>
            <a:chExt cx="2821409" cy="3783323"/>
          </a:xfrm>
        </p:grpSpPr>
        <p:sp>
          <p:nvSpPr>
            <p:cNvPr id="12" name="TextBox 11"/>
            <p:cNvSpPr txBox="1"/>
            <p:nvPr/>
          </p:nvSpPr>
          <p:spPr>
            <a:xfrm>
              <a:off x="4045906" y="2843644"/>
              <a:ext cx="172899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a:r>
                <a:rPr lang="ru-RU" sz="2400" b="1" i="1" dirty="0" smtClean="0">
                  <a:latin typeface="Times New Roman" panose="02020603050405020304" pitchFamily="18" charset="0"/>
                  <a:cs typeface="Times New Roman" panose="02020603050405020304" pitchFamily="18" charset="0"/>
                </a:rPr>
                <a:t>ручки </a:t>
              </a:r>
            </a:p>
            <a:p>
              <a:pPr algn="ctr"/>
              <a:r>
                <a:rPr lang="ru-RU" sz="2400" b="1" i="1" dirty="0" err="1" smtClean="0">
                  <a:latin typeface="Times New Roman" panose="02020603050405020304" pitchFamily="18" charset="0"/>
                  <a:cs typeface="Times New Roman" panose="02020603050405020304" pitchFamily="18" charset="0"/>
                </a:rPr>
                <a:t>запеленуты</a:t>
              </a:r>
              <a:endParaRPr lang="ru-RU" b="1" i="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419872" y="6165304"/>
              <a:ext cx="2325315"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ru-RU" sz="2400" b="1" i="1" dirty="0" smtClean="0">
                  <a:latin typeface="Times New Roman" panose="02020603050405020304" pitchFamily="18" charset="0"/>
                  <a:cs typeface="Times New Roman" panose="02020603050405020304" pitchFamily="18" charset="0"/>
                </a:rPr>
                <a:t>конверт для сна</a:t>
              </a:r>
              <a:endParaRPr lang="ru-RU" b="1" i="1" dirty="0">
                <a:latin typeface="Times New Roman" panose="02020603050405020304" pitchFamily="18" charset="0"/>
                <a:cs typeface="Times New Roman" panose="02020603050405020304" pitchFamily="18" charset="0"/>
              </a:endParaRPr>
            </a:p>
          </p:txBody>
        </p:sp>
        <p:pic>
          <p:nvPicPr>
            <p:cNvPr id="11" name="Рисунок 10"/>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3635896" y="3501008"/>
              <a:ext cx="2605385" cy="2792104"/>
            </a:xfrm>
            <a:prstGeom prst="rect">
              <a:avLst/>
            </a:prstGeom>
          </p:spPr>
        </p:pic>
      </p:grpSp>
      <p:pic>
        <p:nvPicPr>
          <p:cNvPr id="19" name="Рисунок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4505" y="3789040"/>
            <a:ext cx="3043479" cy="3017465"/>
          </a:xfrm>
          <a:prstGeom prst="rect">
            <a:avLst/>
          </a:prstGeom>
        </p:spPr>
      </p:pic>
      <p:cxnSp>
        <p:nvCxnSpPr>
          <p:cNvPr id="27" name="Прямая со стрелкой 26"/>
          <p:cNvCxnSpPr/>
          <p:nvPr/>
        </p:nvCxnSpPr>
        <p:spPr>
          <a:xfrm flipH="1">
            <a:off x="3059832" y="1338891"/>
            <a:ext cx="1152130" cy="2234125"/>
          </a:xfrm>
          <a:prstGeom prst="straightConnector1">
            <a:avLst/>
          </a:prstGeom>
          <a:noFill/>
          <a:ln w="25400" cap="flat">
            <a:solidFill>
              <a:srgbClr val="006600"/>
            </a:solidFill>
            <a:prstDash val="solid"/>
            <a:bevel/>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025" name="Прямая со стрелкой 1024"/>
          <p:cNvCxnSpPr/>
          <p:nvPr/>
        </p:nvCxnSpPr>
        <p:spPr>
          <a:xfrm>
            <a:off x="5148064" y="1338891"/>
            <a:ext cx="1452307" cy="937981"/>
          </a:xfrm>
          <a:prstGeom prst="straightConnector1">
            <a:avLst/>
          </a:prstGeom>
          <a:noFill/>
          <a:ln w="25400" cap="flat">
            <a:solidFill>
              <a:srgbClr val="006600"/>
            </a:solidFill>
            <a:prstDash val="solid"/>
            <a:bevel/>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031" name="Прямая со стрелкой 1030"/>
          <p:cNvCxnSpPr/>
          <p:nvPr/>
        </p:nvCxnSpPr>
        <p:spPr>
          <a:xfrm flipH="1">
            <a:off x="1259632" y="1338891"/>
            <a:ext cx="2016224" cy="468990"/>
          </a:xfrm>
          <a:prstGeom prst="straightConnector1">
            <a:avLst/>
          </a:prstGeom>
          <a:noFill/>
          <a:ln w="25400" cap="flat">
            <a:solidFill>
              <a:srgbClr val="006600"/>
            </a:solidFill>
            <a:prstDash val="solid"/>
            <a:bevel/>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033" name="Прямая со стрелкой 1032"/>
          <p:cNvCxnSpPr/>
          <p:nvPr/>
        </p:nvCxnSpPr>
        <p:spPr>
          <a:xfrm flipH="1">
            <a:off x="5879342" y="2492896"/>
            <a:ext cx="636874" cy="523489"/>
          </a:xfrm>
          <a:prstGeom prst="straightConnector1">
            <a:avLst/>
          </a:prstGeom>
          <a:noFill/>
          <a:ln w="25400" cap="flat">
            <a:solidFill>
              <a:srgbClr val="006600"/>
            </a:solidFill>
            <a:prstDash val="solid"/>
            <a:bevel/>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035" name="Прямая со стрелкой 1034"/>
          <p:cNvCxnSpPr/>
          <p:nvPr/>
        </p:nvCxnSpPr>
        <p:spPr>
          <a:xfrm>
            <a:off x="6804248" y="2492896"/>
            <a:ext cx="1080120" cy="523489"/>
          </a:xfrm>
          <a:prstGeom prst="straightConnector1">
            <a:avLst/>
          </a:prstGeom>
          <a:noFill/>
          <a:ln w="25400" cap="flat">
            <a:solidFill>
              <a:srgbClr val="006600"/>
            </a:solidFill>
            <a:prstDash val="solid"/>
            <a:bevel/>
            <a:tailEnd type="arrow"/>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058778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Номер слайда 8"/>
          <p:cNvSpPr>
            <a:spLocks noGrp="1"/>
          </p:cNvSpPr>
          <p:nvPr>
            <p:ph type="sldNum" sz="quarter" idx="4294967295"/>
          </p:nvPr>
        </p:nvSpPr>
        <p:spPr>
          <a:xfrm>
            <a:off x="6553200" y="6404292"/>
            <a:ext cx="2133600" cy="269241"/>
          </a:xfrm>
          <a:prstGeom prst="rect">
            <a:avLst/>
          </a:prstGeom>
        </p:spPr>
        <p:txBody>
          <a:bodyPr/>
          <a:lstStyle/>
          <a:p>
            <a:fld id="{86CB4B4D-7CA3-9044-876B-883B54F8677D}" type="slidenum">
              <a:rPr lang="ru-RU" smtClean="0"/>
              <a:pPr/>
              <a:t>81</a:t>
            </a:fld>
            <a:endParaRPr lang="ru-RU"/>
          </a:p>
        </p:txBody>
      </p:sp>
      <p:grpSp>
        <p:nvGrpSpPr>
          <p:cNvPr id="4" name="Группа 3"/>
          <p:cNvGrpSpPr/>
          <p:nvPr/>
        </p:nvGrpSpPr>
        <p:grpSpPr>
          <a:xfrm>
            <a:off x="219472" y="425530"/>
            <a:ext cx="8568952" cy="2581078"/>
            <a:chOff x="251520" y="1124745"/>
            <a:chExt cx="8568952" cy="2376264"/>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124745"/>
              <a:ext cx="8568952" cy="2160239"/>
            </a:xfrm>
            <a:prstGeom prst="rect">
              <a:avLst/>
            </a:prstGeom>
          </p:spPr>
          <p:style>
            <a:lnRef idx="2">
              <a:schemeClr val="accent3"/>
            </a:lnRef>
            <a:fillRef idx="1">
              <a:schemeClr val="lt1"/>
            </a:fillRef>
            <a:effectRef idx="0">
              <a:schemeClr val="accent3"/>
            </a:effectRef>
            <a:fontRef idx="minor">
              <a:schemeClr val="dk1"/>
            </a:fontRef>
          </p:style>
        </p:pic>
        <p:sp>
          <p:nvSpPr>
            <p:cNvPr id="208" name="Классическая пеленка"/>
            <p:cNvSpPr txBox="1"/>
            <p:nvPr/>
          </p:nvSpPr>
          <p:spPr>
            <a:xfrm>
              <a:off x="2483767" y="3036951"/>
              <a:ext cx="4176465" cy="464058"/>
            </a:xfrm>
            <a:prstGeom prst="rect">
              <a:avLst/>
            </a:prstGeom>
            <a:ln/>
            <a:extLst>
              <a:ext uri="{C572A759-6A51-4108-AA02-DFA0A04FC94B}">
                <ma14:wrappingTextBoxFlag xmlns="" xmlns:ma14="http://schemas.microsoft.com/office/mac/drawingml/2011/main" val="1"/>
              </a:ext>
            </a:extLst>
          </p:spPr>
          <p:style>
            <a:lnRef idx="2">
              <a:schemeClr val="accent3"/>
            </a:lnRef>
            <a:fillRef idx="1">
              <a:schemeClr val="lt1"/>
            </a:fillRef>
            <a:effectRef idx="0">
              <a:schemeClr val="accent3"/>
            </a:effectRef>
            <a:fontRef idx="minor">
              <a:schemeClr val="dk1"/>
            </a:fontRef>
          </p:style>
          <p:txBody>
            <a:bodyPr lIns="45719" rIns="45719" anchor="ctr">
              <a:normAutofit/>
            </a:bodyPr>
            <a:lstStyle>
              <a:lvl1pPr algn="ctr" defTabSz="804672">
                <a:lnSpc>
                  <a:spcPct val="90000"/>
                </a:lnSpc>
                <a:defRPr sz="2376" b="1">
                  <a:latin typeface="Segoe Print"/>
                  <a:ea typeface="Segoe Print"/>
                  <a:cs typeface="Segoe Print"/>
                  <a:sym typeface="Segoe Print"/>
                </a:defRPr>
              </a:lvl1pPr>
            </a:lstStyle>
            <a:p>
              <a:pPr>
                <a:defRPr sz="1320" b="0">
                  <a:latin typeface="Calibri"/>
                  <a:ea typeface="Calibri"/>
                  <a:cs typeface="Calibri"/>
                  <a:sym typeface="Calibri"/>
                </a:defRPr>
              </a:pPr>
              <a:r>
                <a:rPr sz="2400" i="1" dirty="0" err="1">
                  <a:solidFill>
                    <a:srgbClr val="002060"/>
                  </a:solidFill>
                  <a:latin typeface="Times New Roman" panose="02020603050405020304" pitchFamily="18" charset="0"/>
                  <a:ea typeface="Calibri"/>
                  <a:cs typeface="Times New Roman" panose="02020603050405020304" pitchFamily="18" charset="0"/>
                </a:rPr>
                <a:t>Классическая</a:t>
              </a:r>
              <a:r>
                <a:rPr sz="2400" i="1" dirty="0">
                  <a:solidFill>
                    <a:srgbClr val="002060"/>
                  </a:solidFill>
                  <a:latin typeface="Times New Roman" panose="02020603050405020304" pitchFamily="18" charset="0"/>
                  <a:ea typeface="Calibri"/>
                  <a:cs typeface="Times New Roman" panose="02020603050405020304" pitchFamily="18" charset="0"/>
                </a:rPr>
                <a:t> </a:t>
              </a:r>
              <a:r>
                <a:rPr sz="2400" i="1" dirty="0" err="1" smtClean="0">
                  <a:solidFill>
                    <a:srgbClr val="002060"/>
                  </a:solidFill>
                  <a:latin typeface="Times New Roman" panose="02020603050405020304" pitchFamily="18" charset="0"/>
                  <a:ea typeface="Calibri"/>
                  <a:cs typeface="Times New Roman" panose="02020603050405020304" pitchFamily="18" charset="0"/>
                </a:rPr>
                <a:t>пел</a:t>
              </a:r>
              <a:r>
                <a:rPr lang="ru-RU" sz="2400" i="1" dirty="0" smtClean="0">
                  <a:solidFill>
                    <a:srgbClr val="002060"/>
                  </a:solidFill>
                  <a:latin typeface="Times New Roman" panose="02020603050405020304" pitchFamily="18" charset="0"/>
                  <a:ea typeface="Calibri"/>
                  <a:cs typeface="Times New Roman" panose="02020603050405020304" pitchFamily="18" charset="0"/>
                </a:rPr>
                <a:t>ё</a:t>
              </a:r>
              <a:r>
                <a:rPr sz="2400" i="1" dirty="0" err="1" smtClean="0">
                  <a:solidFill>
                    <a:srgbClr val="002060"/>
                  </a:solidFill>
                  <a:latin typeface="Times New Roman" panose="02020603050405020304" pitchFamily="18" charset="0"/>
                  <a:ea typeface="Calibri"/>
                  <a:cs typeface="Times New Roman" panose="02020603050405020304" pitchFamily="18" charset="0"/>
                </a:rPr>
                <a:t>нка</a:t>
              </a:r>
              <a:endParaRPr sz="2400" i="1" dirty="0">
                <a:solidFill>
                  <a:srgbClr val="002060"/>
                </a:solidFill>
                <a:latin typeface="Times New Roman" panose="02020603050405020304" pitchFamily="18" charset="0"/>
                <a:ea typeface="Calibri"/>
                <a:cs typeface="Times New Roman" panose="02020603050405020304" pitchFamily="18" charset="0"/>
              </a:endParaRPr>
            </a:p>
          </p:txBody>
        </p:sp>
      </p:grpSp>
      <p:grpSp>
        <p:nvGrpSpPr>
          <p:cNvPr id="7" name="Группа 6"/>
          <p:cNvGrpSpPr/>
          <p:nvPr/>
        </p:nvGrpSpPr>
        <p:grpSpPr>
          <a:xfrm>
            <a:off x="4611959" y="3284984"/>
            <a:ext cx="4176465" cy="3456384"/>
            <a:chOff x="179512" y="3356992"/>
            <a:chExt cx="4176465" cy="3456384"/>
          </a:xfrm>
        </p:grpSpPr>
        <p:pic>
          <p:nvPicPr>
            <p:cNvPr id="5" name="Рисунок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10000"/>
                      </a14:imgEffect>
                    </a14:imgLayer>
                  </a14:imgProps>
                </a:ext>
                <a:ext uri="{28A0092B-C50C-407E-A947-70E740481C1C}">
                  <a14:useLocalDpi xmlns:a14="http://schemas.microsoft.com/office/drawing/2010/main" val="0"/>
                </a:ext>
              </a:extLst>
            </a:blip>
            <a:stretch>
              <a:fillRect/>
            </a:stretch>
          </p:blipFill>
          <p:spPr>
            <a:xfrm>
              <a:off x="755575" y="3356992"/>
              <a:ext cx="3168353" cy="2989956"/>
            </a:xfrm>
            <a:prstGeom prst="rect">
              <a:avLst/>
            </a:prstGeom>
          </p:spPr>
          <p:style>
            <a:lnRef idx="2">
              <a:schemeClr val="accent3"/>
            </a:lnRef>
            <a:fillRef idx="1">
              <a:schemeClr val="lt1"/>
            </a:fillRef>
            <a:effectRef idx="0">
              <a:schemeClr val="accent3"/>
            </a:effectRef>
            <a:fontRef idx="minor">
              <a:schemeClr val="dk1"/>
            </a:fontRef>
          </p:style>
        </p:pic>
        <p:sp>
          <p:nvSpPr>
            <p:cNvPr id="207" name="Пеленка-конверт"/>
            <p:cNvSpPr txBox="1"/>
            <p:nvPr/>
          </p:nvSpPr>
          <p:spPr>
            <a:xfrm>
              <a:off x="179512" y="6346948"/>
              <a:ext cx="4176465" cy="466428"/>
            </a:xfrm>
            <a:prstGeom prst="rect">
              <a:avLst/>
            </a:prstGeom>
            <a:ln/>
            <a:extLst>
              <a:ext uri="{C572A759-6A51-4108-AA02-DFA0A04FC94B}">
                <ma14:wrappingTextBoxFlag xmlns="" xmlns:ma14="http://schemas.microsoft.com/office/mac/drawingml/2011/main" val="1"/>
              </a:ext>
            </a:extLst>
          </p:spPr>
          <p:style>
            <a:lnRef idx="2">
              <a:schemeClr val="accent3"/>
            </a:lnRef>
            <a:fillRef idx="1">
              <a:schemeClr val="lt1"/>
            </a:fillRef>
            <a:effectRef idx="0">
              <a:schemeClr val="accent3"/>
            </a:effectRef>
            <a:fontRef idx="minor">
              <a:schemeClr val="dk1"/>
            </a:fontRef>
          </p:style>
          <p:txBody>
            <a:bodyPr lIns="45719" rIns="45719" anchor="ctr">
              <a:normAutofit/>
            </a:bodyPr>
            <a:lstStyle>
              <a:lvl1pPr algn="ctr" defTabSz="676655">
                <a:lnSpc>
                  <a:spcPct val="90000"/>
                </a:lnSpc>
                <a:defRPr sz="2368" b="1">
                  <a:latin typeface="Segoe Print"/>
                  <a:ea typeface="Segoe Print"/>
                  <a:cs typeface="Segoe Print"/>
                  <a:sym typeface="Segoe Print"/>
                </a:defRPr>
              </a:lvl1pPr>
            </a:lstStyle>
            <a:p>
              <a:pPr>
                <a:defRPr sz="1332" b="0">
                  <a:latin typeface="Calibri"/>
                  <a:ea typeface="Calibri"/>
                  <a:cs typeface="Calibri"/>
                  <a:sym typeface="Calibri"/>
                </a:defRPr>
              </a:pPr>
              <a:r>
                <a:rPr sz="2400" i="1" dirty="0" err="1" smtClean="0">
                  <a:solidFill>
                    <a:srgbClr val="002060"/>
                  </a:solidFill>
                  <a:latin typeface="Times New Roman" panose="02020603050405020304" pitchFamily="18" charset="0"/>
                  <a:ea typeface="Calibri"/>
                  <a:cs typeface="Times New Roman" panose="02020603050405020304" pitchFamily="18" charset="0"/>
                </a:rPr>
                <a:t>Пел</a:t>
              </a:r>
              <a:r>
                <a:rPr lang="ru-RU" sz="2400" i="1" dirty="0" smtClean="0">
                  <a:solidFill>
                    <a:srgbClr val="002060"/>
                  </a:solidFill>
                  <a:latin typeface="Times New Roman" panose="02020603050405020304" pitchFamily="18" charset="0"/>
                  <a:ea typeface="Calibri"/>
                  <a:cs typeface="Times New Roman" panose="02020603050405020304" pitchFamily="18" charset="0"/>
                </a:rPr>
                <a:t>ё</a:t>
              </a:r>
              <a:r>
                <a:rPr sz="2400" i="1" dirty="0" err="1" smtClean="0">
                  <a:solidFill>
                    <a:srgbClr val="002060"/>
                  </a:solidFill>
                  <a:latin typeface="Times New Roman" panose="02020603050405020304" pitchFamily="18" charset="0"/>
                  <a:ea typeface="Calibri"/>
                  <a:cs typeface="Times New Roman" panose="02020603050405020304" pitchFamily="18" charset="0"/>
                </a:rPr>
                <a:t>нка-конверт</a:t>
              </a:r>
              <a:endParaRPr sz="2400" i="1" dirty="0">
                <a:solidFill>
                  <a:srgbClr val="002060"/>
                </a:solidFill>
                <a:latin typeface="Times New Roman" panose="02020603050405020304" pitchFamily="18" charset="0"/>
                <a:ea typeface="Calibri"/>
                <a:cs typeface="Times New Roman" panose="02020603050405020304" pitchFamily="18" charset="0"/>
              </a:endParaRPr>
            </a:p>
          </p:txBody>
        </p:sp>
      </p:gr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587" y="3337545"/>
            <a:ext cx="3065341" cy="2924944"/>
          </a:xfrm>
          <a:prstGeom prst="rect">
            <a:avLst/>
          </a:prstGeom>
        </p:spPr>
        <p:style>
          <a:lnRef idx="2">
            <a:schemeClr val="accent3"/>
          </a:lnRef>
          <a:fillRef idx="1">
            <a:schemeClr val="lt1"/>
          </a:fillRef>
          <a:effectRef idx="0">
            <a:schemeClr val="accent3"/>
          </a:effectRef>
          <a:fontRef idx="minor">
            <a:schemeClr val="dk1"/>
          </a:fontRef>
        </p:style>
      </p:pic>
      <p:sp>
        <p:nvSpPr>
          <p:cNvPr id="205" name="Пеленка-матрёшка"/>
          <p:cNvSpPr txBox="1"/>
          <p:nvPr/>
        </p:nvSpPr>
        <p:spPr>
          <a:xfrm>
            <a:off x="251519" y="6274940"/>
            <a:ext cx="4176465" cy="466428"/>
          </a:xfrm>
          <a:prstGeom prst="rect">
            <a:avLst/>
          </a:prstGeom>
          <a:ln/>
          <a:extLst>
            <a:ext uri="{C572A759-6A51-4108-AA02-DFA0A04FC94B}">
              <ma14:wrappingTextBoxFlag xmlns="" xmlns:ma14="http://schemas.microsoft.com/office/mac/drawingml/2011/main" val="1"/>
            </a:ext>
          </a:extLst>
        </p:spPr>
        <p:style>
          <a:lnRef idx="2">
            <a:schemeClr val="accent3"/>
          </a:lnRef>
          <a:fillRef idx="1">
            <a:schemeClr val="lt1"/>
          </a:fillRef>
          <a:effectRef idx="0">
            <a:schemeClr val="accent3"/>
          </a:effectRef>
          <a:fontRef idx="minor">
            <a:schemeClr val="dk1"/>
          </a:fontRef>
        </p:style>
        <p:txBody>
          <a:bodyPr lIns="45719" rIns="45719" anchor="ctr">
            <a:normAutofit/>
          </a:bodyPr>
          <a:lstStyle>
            <a:lvl1pPr algn="ctr" defTabSz="804672">
              <a:lnSpc>
                <a:spcPct val="90000"/>
              </a:lnSpc>
              <a:defRPr sz="2376" b="1">
                <a:latin typeface="Segoe Print"/>
                <a:ea typeface="Segoe Print"/>
                <a:cs typeface="Segoe Print"/>
                <a:sym typeface="Segoe Print"/>
              </a:defRPr>
            </a:lvl1pPr>
          </a:lstStyle>
          <a:p>
            <a:pPr>
              <a:defRPr sz="1320" b="0">
                <a:latin typeface="Calibri"/>
                <a:ea typeface="Calibri"/>
                <a:cs typeface="Calibri"/>
                <a:sym typeface="Calibri"/>
              </a:defRPr>
            </a:pPr>
            <a:r>
              <a:rPr sz="2400" i="1" dirty="0" err="1" smtClean="0">
                <a:solidFill>
                  <a:srgbClr val="002060"/>
                </a:solidFill>
                <a:latin typeface="Times New Roman" panose="02020603050405020304" pitchFamily="18" charset="0"/>
                <a:ea typeface="Calibri"/>
                <a:cs typeface="Times New Roman" panose="02020603050405020304" pitchFamily="18" charset="0"/>
              </a:rPr>
              <a:t>Пел</a:t>
            </a:r>
            <a:r>
              <a:rPr lang="ru-RU" sz="2400" i="1" dirty="0" smtClean="0">
                <a:solidFill>
                  <a:srgbClr val="002060"/>
                </a:solidFill>
                <a:latin typeface="Times New Roman" panose="02020603050405020304" pitchFamily="18" charset="0"/>
                <a:ea typeface="Calibri"/>
                <a:cs typeface="Times New Roman" panose="02020603050405020304" pitchFamily="18" charset="0"/>
              </a:rPr>
              <a:t>ё</a:t>
            </a:r>
            <a:r>
              <a:rPr sz="2400" i="1" dirty="0" err="1" smtClean="0">
                <a:solidFill>
                  <a:srgbClr val="002060"/>
                </a:solidFill>
                <a:latin typeface="Times New Roman" panose="02020603050405020304" pitchFamily="18" charset="0"/>
                <a:ea typeface="Calibri"/>
                <a:cs typeface="Times New Roman" panose="02020603050405020304" pitchFamily="18" charset="0"/>
              </a:rPr>
              <a:t>нка-матрёшка</a:t>
            </a:r>
            <a:endParaRPr sz="2400" i="1" dirty="0">
              <a:solidFill>
                <a:srgbClr val="002060"/>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4259357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a:extLst>
              <a:ext uri="{28A0092B-C50C-407E-A947-70E740481C1C}">
                <a14:useLocalDpi xmlns:a14="http://schemas.microsoft.com/office/drawing/2010/main" val="0"/>
              </a:ext>
            </a:extLst>
          </a:blip>
          <a:srcRect l="8972" r="3341"/>
          <a:stretch/>
        </p:blipFill>
        <p:spPr>
          <a:xfrm>
            <a:off x="6372200" y="3068959"/>
            <a:ext cx="2771799" cy="2818739"/>
          </a:xfrm>
          <a:prstGeom prst="rect">
            <a:avLst/>
          </a:prstGeom>
        </p:spPr>
      </p:pic>
      <p:sp>
        <p:nvSpPr>
          <p:cNvPr id="127" name="Пеленальный столик?  «пеленальная точка» ?"/>
          <p:cNvSpPr txBox="1">
            <a:spLocks noGrp="1"/>
          </p:cNvSpPr>
          <p:nvPr>
            <p:ph type="title"/>
          </p:nvPr>
        </p:nvSpPr>
        <p:spPr>
          <a:xfrm>
            <a:off x="35496" y="980728"/>
            <a:ext cx="8964487" cy="1368152"/>
          </a:xfrm>
          <a:prstGeom prst="rect">
            <a:avLst/>
          </a:prstGeom>
        </p:spPr>
        <p:txBody>
          <a:bodyPr>
            <a:noAutofit/>
          </a:bodyPr>
          <a:lstStyle/>
          <a:p>
            <a:pPr defTabSz="612648">
              <a:lnSpc>
                <a:spcPct val="50000"/>
              </a:lnSpc>
              <a:defRPr sz="2613"/>
            </a:pPr>
            <a:r>
              <a:rPr sz="3600" b="1" dirty="0" err="1" smtClean="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cs typeface="Segoe Print"/>
                <a:sym typeface="Segoe Print"/>
              </a:rPr>
              <a:t>Пеленальный</a:t>
            </a:r>
            <a:r>
              <a:rPr sz="3600" b="1" dirty="0" smtClean="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cs typeface="Segoe Print"/>
                <a:sym typeface="Segoe Print"/>
              </a:rPr>
              <a:t> </a:t>
            </a:r>
            <a:r>
              <a:rPr sz="3600" b="1" dirty="0" err="1" smtClean="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cs typeface="Segoe Print"/>
                <a:sym typeface="Segoe Print"/>
              </a:rPr>
              <a:t>столик</a:t>
            </a:r>
            <a:r>
              <a:rPr sz="3600" b="1" dirty="0" smtClean="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cs typeface="Segoe Print"/>
                <a:sym typeface="Segoe Print"/>
              </a:rPr>
              <a:t>?</a:t>
            </a:r>
            <a:r>
              <a:rPr lang="ru-RU" sz="3600" b="1" dirty="0" smtClean="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cs typeface="Segoe Print"/>
                <a:sym typeface="Segoe Print"/>
              </a:rPr>
              <a:t/>
            </a:r>
            <a:br>
              <a:rPr lang="ru-RU" sz="3600" b="1" dirty="0" smtClean="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cs typeface="Segoe Print"/>
                <a:sym typeface="Segoe Print"/>
              </a:rPr>
            </a:br>
            <a:r>
              <a:rPr lang="ru-RU" sz="3600" b="1" dirty="0" smtClean="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cs typeface="Segoe Print"/>
                <a:sym typeface="Segoe Print"/>
              </a:rPr>
              <a:t/>
            </a:r>
            <a:br>
              <a:rPr lang="ru-RU" sz="3600" b="1" dirty="0" smtClean="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cs typeface="Segoe Print"/>
                <a:sym typeface="Segoe Print"/>
              </a:rPr>
            </a:br>
            <a:r>
              <a:rPr lang="ru-RU" sz="3600" b="1" dirty="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cs typeface="Segoe Print"/>
                <a:sym typeface="Segoe Print"/>
              </a:rPr>
              <a:t>и</a:t>
            </a:r>
            <a:r>
              <a:rPr lang="ru-RU" sz="3600" b="1" dirty="0" smtClean="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cs typeface="Segoe Print"/>
                <a:sym typeface="Segoe Print"/>
              </a:rPr>
              <a:t>ли</a:t>
            </a:r>
            <a:br>
              <a:rPr lang="ru-RU" sz="3600" b="1" dirty="0" smtClean="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cs typeface="Segoe Print"/>
                <a:sym typeface="Segoe Print"/>
              </a:rPr>
            </a:br>
            <a:r>
              <a:rPr lang="ru-RU" sz="3600" b="1" dirty="0" smtClean="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cs typeface="Segoe Print"/>
                <a:sym typeface="Segoe Print"/>
              </a:rPr>
              <a:t/>
            </a:r>
            <a:br>
              <a:rPr lang="ru-RU" sz="3600" b="1" dirty="0" smtClean="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cs typeface="Segoe Print"/>
                <a:sym typeface="Segoe Print"/>
              </a:rPr>
            </a:br>
            <a:r>
              <a:rPr sz="3600" b="1" dirty="0" smtClean="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cs typeface="Segoe Print"/>
                <a:sym typeface="Segoe Print"/>
              </a:rPr>
              <a:t>«</a:t>
            </a:r>
            <a:r>
              <a:rPr lang="ru-RU" sz="3600" b="1" dirty="0" err="1" smtClean="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cs typeface="Segoe Print"/>
                <a:sym typeface="Segoe Print"/>
              </a:rPr>
              <a:t>П</a:t>
            </a:r>
            <a:r>
              <a:rPr sz="3600" b="1" dirty="0" err="1" smtClean="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cs typeface="Segoe Print"/>
                <a:sym typeface="Segoe Print"/>
              </a:rPr>
              <a:t>еленальная</a:t>
            </a:r>
            <a:r>
              <a:rPr sz="3600" b="1" dirty="0" smtClean="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cs typeface="Segoe Print"/>
                <a:sym typeface="Segoe Print"/>
              </a:rPr>
              <a:t> </a:t>
            </a:r>
            <a:r>
              <a:rPr sz="3600" b="1" dirty="0" err="1">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cs typeface="Segoe Print"/>
                <a:sym typeface="Segoe Print"/>
              </a:rPr>
              <a:t>точка</a:t>
            </a:r>
            <a:r>
              <a:rPr sz="3600" b="1" dirty="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cs typeface="Segoe Print"/>
                <a:sym typeface="Segoe Print"/>
              </a:rPr>
              <a:t>» ?</a:t>
            </a:r>
          </a:p>
        </p:txBody>
      </p:sp>
      <p:sp>
        <p:nvSpPr>
          <p:cNvPr id="128" name="Расположение в комнате…"/>
          <p:cNvSpPr txBox="1">
            <a:spLocks noGrp="1"/>
          </p:cNvSpPr>
          <p:nvPr>
            <p:ph type="body" idx="1"/>
          </p:nvPr>
        </p:nvSpPr>
        <p:spPr>
          <a:xfrm>
            <a:off x="3275856" y="2924944"/>
            <a:ext cx="3096344" cy="3456384"/>
          </a:xfrm>
          <a:prstGeom prst="rect">
            <a:avLst/>
          </a:prstGeom>
        </p:spPr>
        <p:txBody>
          <a:bodyPr>
            <a:normAutofit lnSpcReduction="10000"/>
          </a:bodyPr>
          <a:lstStyle/>
          <a:p>
            <a:pPr lvl="0">
              <a:buFont typeface="Wingdings" pitchFamily="2" charset="2"/>
              <a:buChar char="Ø"/>
            </a:pPr>
            <a:r>
              <a:rPr lang="ru-RU" sz="2000" b="1" i="1" dirty="0">
                <a:latin typeface="Times New Roman" panose="02020603050405020304" pitchFamily="18" charset="0"/>
                <a:cs typeface="Times New Roman" panose="02020603050405020304" pitchFamily="18" charset="0"/>
              </a:rPr>
              <a:t>Расположение в </a:t>
            </a:r>
            <a:r>
              <a:rPr lang="ru-RU" sz="2000" b="1" i="1" dirty="0" smtClean="0">
                <a:latin typeface="Times New Roman" panose="02020603050405020304" pitchFamily="18" charset="0"/>
                <a:cs typeface="Times New Roman" panose="02020603050405020304" pitchFamily="18" charset="0"/>
              </a:rPr>
              <a:t>комнате.</a:t>
            </a:r>
            <a:endParaRPr lang="ru-RU" sz="2000" b="1" i="1" dirty="0">
              <a:latin typeface="Times New Roman" panose="02020603050405020304" pitchFamily="18" charset="0"/>
              <a:cs typeface="Times New Roman" panose="02020603050405020304" pitchFamily="18" charset="0"/>
            </a:endParaRPr>
          </a:p>
          <a:p>
            <a:pPr lvl="0">
              <a:buFont typeface="Wingdings" pitchFamily="2" charset="2"/>
              <a:buChar char="Ø"/>
            </a:pPr>
            <a:r>
              <a:rPr lang="ru-RU" sz="2000" b="1" i="1" dirty="0">
                <a:latin typeface="Times New Roman" panose="02020603050405020304" pitchFamily="18" charset="0"/>
                <a:cs typeface="Times New Roman" panose="02020603050405020304" pitchFamily="18" charset="0"/>
              </a:rPr>
              <a:t>Устойчивость!</a:t>
            </a:r>
          </a:p>
          <a:p>
            <a:pPr lvl="0">
              <a:buFont typeface="Wingdings" pitchFamily="2" charset="2"/>
              <a:buChar char="Ø"/>
            </a:pPr>
            <a:r>
              <a:rPr lang="ru-RU" sz="2000" b="1" i="1" dirty="0">
                <a:latin typeface="Times New Roman" panose="02020603050405020304" pitchFamily="18" charset="0"/>
                <a:cs typeface="Times New Roman" panose="02020603050405020304" pitchFamily="18" charset="0"/>
              </a:rPr>
              <a:t>Высота!</a:t>
            </a:r>
          </a:p>
          <a:p>
            <a:pPr lvl="0">
              <a:buFont typeface="Wingdings" pitchFamily="2" charset="2"/>
              <a:buChar char="Ø"/>
            </a:pPr>
            <a:r>
              <a:rPr lang="ru-RU" sz="2000" b="1" i="1" dirty="0">
                <a:latin typeface="Times New Roman" panose="02020603050405020304" pitchFamily="18" charset="0"/>
                <a:cs typeface="Times New Roman" panose="02020603050405020304" pitchFamily="18" charset="0"/>
              </a:rPr>
              <a:t>Хорошее освещение!</a:t>
            </a:r>
          </a:p>
          <a:p>
            <a:pPr lvl="0">
              <a:buFont typeface="Wingdings" pitchFamily="2" charset="2"/>
              <a:buChar char="Ø"/>
            </a:pPr>
            <a:r>
              <a:rPr lang="ru-RU" sz="2000" b="1" i="1" dirty="0">
                <a:latin typeface="Times New Roman" panose="02020603050405020304" pitchFamily="18" charset="0"/>
                <a:cs typeface="Times New Roman" panose="02020603050405020304" pitchFamily="18" charset="0"/>
              </a:rPr>
              <a:t>Д</a:t>
            </a:r>
            <a:r>
              <a:rPr lang="ru-RU" sz="2000" b="1" i="1" dirty="0" smtClean="0">
                <a:latin typeface="Times New Roman" panose="02020603050405020304" pitchFamily="18" charset="0"/>
                <a:cs typeface="Times New Roman" panose="02020603050405020304" pitchFamily="18" charset="0"/>
              </a:rPr>
              <a:t>остаточная ширина. </a:t>
            </a:r>
          </a:p>
          <a:p>
            <a:pPr lvl="0">
              <a:buFont typeface="Wingdings" pitchFamily="2" charset="2"/>
              <a:buChar char="Ø"/>
            </a:pPr>
            <a:r>
              <a:rPr lang="ru-RU" sz="2000" b="1" i="1" dirty="0" smtClean="0">
                <a:latin typeface="Times New Roman" panose="02020603050405020304" pitchFamily="18" charset="0"/>
                <a:cs typeface="Times New Roman" panose="02020603050405020304" pitchFamily="18" charset="0"/>
              </a:rPr>
              <a:t>Удобное хранение принадлежностей.</a:t>
            </a:r>
            <a:endParaRPr lang="ru-RU" sz="2000" b="1" i="1" dirty="0">
              <a:latin typeface="Times New Roman" panose="02020603050405020304" pitchFamily="18" charset="0"/>
              <a:cs typeface="Times New Roman" panose="02020603050405020304" pitchFamily="18" charset="0"/>
            </a:endParaRPr>
          </a:p>
          <a:p>
            <a:pPr lvl="0">
              <a:buFont typeface="Wingdings" pitchFamily="2" charset="2"/>
              <a:buChar char="Ø"/>
            </a:pPr>
            <a:r>
              <a:rPr lang="ru-RU" sz="2000" b="1" i="1" dirty="0" smtClean="0">
                <a:latin typeface="Times New Roman" panose="02020603050405020304" pitchFamily="18" charset="0"/>
                <a:cs typeface="Times New Roman" panose="02020603050405020304" pitchFamily="18" charset="0"/>
              </a:rPr>
              <a:t>Все под рукой!</a:t>
            </a:r>
            <a:endParaRPr lang="ru-RU" sz="2000" b="1" i="1" dirty="0">
              <a:latin typeface="Times New Roman" panose="02020603050405020304" pitchFamily="18" charset="0"/>
              <a:cs typeface="Times New Roman" panose="02020603050405020304" pitchFamily="18" charset="0"/>
            </a:endParaRPr>
          </a:p>
        </p:txBody>
      </p:sp>
      <p:pic>
        <p:nvPicPr>
          <p:cNvPr id="129" name="http://babyonika.ru/wp-content/uploads/2015/11/habitaciones-bebes-cambiadores-bybo-nathi-e1446907451855.jpg" descr="http://babyonika.ru/wp-content/uploads/2015/11/habitaciones-bebes-cambiadores-bybo-nathi-e1446907451855.jpg"/>
          <p:cNvPicPr>
            <a:picLocks noChangeAspect="1"/>
          </p:cNvPicPr>
          <p:nvPr/>
        </p:nvPicPr>
        <p:blipFill>
          <a:blip r:embed="rId4" cstate="print">
            <a:extLst/>
          </a:blip>
          <a:srcRect l="4702" r="11755"/>
          <a:stretch>
            <a:fillRect/>
          </a:stretch>
        </p:blipFill>
        <p:spPr>
          <a:xfrm>
            <a:off x="179512" y="3212977"/>
            <a:ext cx="3027524" cy="2808311"/>
          </a:xfrm>
          <a:prstGeom prst="rect">
            <a:avLst/>
          </a:prstGeom>
          <a:ln>
            <a:noFill/>
          </a:ln>
          <a:effectLst>
            <a:softEdge rad="112500"/>
          </a:effectLst>
        </p:spPr>
      </p:pic>
      <p:sp>
        <p:nvSpPr>
          <p:cNvPr id="6" name="Номер слайда 5"/>
          <p:cNvSpPr>
            <a:spLocks noGrp="1"/>
          </p:cNvSpPr>
          <p:nvPr>
            <p:ph type="sldNum" sz="quarter" idx="4294967295"/>
          </p:nvPr>
        </p:nvSpPr>
        <p:spPr>
          <a:xfrm>
            <a:off x="6553200" y="6404292"/>
            <a:ext cx="2133600" cy="269241"/>
          </a:xfrm>
          <a:prstGeom prst="rect">
            <a:avLst/>
          </a:prstGeom>
        </p:spPr>
        <p:txBody>
          <a:bodyPr/>
          <a:lstStyle/>
          <a:p>
            <a:fld id="{86CB4B4D-7CA3-9044-876B-883B54F8677D}" type="slidenum">
              <a:rPr lang="ru-RU" smtClean="0"/>
              <a:pPr/>
              <a:t>82</a:t>
            </a:fld>
            <a:endParaRPr lang="ru-RU"/>
          </a:p>
        </p:txBody>
      </p:sp>
    </p:spTree>
    <p:extLst>
      <p:ext uri="{BB962C8B-B14F-4D97-AF65-F5344CB8AC3E}">
        <p14:creationId xmlns:p14="http://schemas.microsoft.com/office/powerpoint/2010/main" val="3932098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http://karapysik.ru/wp-content/uploads/2013/10/2013-03-23_173920-1.png" descr="http://karapysik.ru/wp-content/uploads/2013/10/2013-03-23_173920-1.png"/>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Lst>
          </a:blip>
          <a:srcRect l="11747" t="6700" r="17086" b="794"/>
          <a:stretch/>
        </p:blipFill>
        <p:spPr>
          <a:xfrm>
            <a:off x="5220072" y="3918989"/>
            <a:ext cx="2628900" cy="2824843"/>
          </a:xfrm>
          <a:prstGeom prst="rect">
            <a:avLst/>
          </a:prstGeom>
          <a:ln w="12700">
            <a:miter lim="400000"/>
          </a:ln>
        </p:spPr>
      </p:pic>
      <p:sp>
        <p:nvSpPr>
          <p:cNvPr id="7" name="Номер слайда 6"/>
          <p:cNvSpPr>
            <a:spLocks noGrp="1"/>
          </p:cNvSpPr>
          <p:nvPr>
            <p:ph type="sldNum" sz="quarter" idx="4294967295"/>
          </p:nvPr>
        </p:nvSpPr>
        <p:spPr>
          <a:xfrm>
            <a:off x="6553200" y="6404292"/>
            <a:ext cx="2133600" cy="269241"/>
          </a:xfrm>
          <a:prstGeom prst="rect">
            <a:avLst/>
          </a:prstGeom>
        </p:spPr>
        <p:txBody>
          <a:bodyPr/>
          <a:lstStyle/>
          <a:p>
            <a:fld id="{86CB4B4D-7CA3-9044-876B-883B54F8677D}" type="slidenum">
              <a:rPr lang="ru-RU" smtClean="0"/>
              <a:pPr/>
              <a:t>83</a:t>
            </a:fld>
            <a:endParaRPr lang="ru-RU"/>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47771" y="692696"/>
            <a:ext cx="3057639" cy="2521994"/>
          </a:xfrm>
          <a:prstGeom prst="rect">
            <a:avLst/>
          </a:prstGeom>
        </p:spPr>
      </p:pic>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2080" y="692696"/>
            <a:ext cx="3023366" cy="2499154"/>
          </a:xfrm>
          <a:prstGeom prst="rect">
            <a:avLst/>
          </a:prstGeom>
        </p:spPr>
      </p:pic>
      <p:pic>
        <p:nvPicPr>
          <p:cNvPr id="4" name="Рисунок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642" y="4262626"/>
            <a:ext cx="4077570" cy="2115137"/>
          </a:xfrm>
          <a:prstGeom prst="rect">
            <a:avLst/>
          </a:prstGeom>
        </p:spPr>
      </p:pic>
    </p:spTree>
    <p:extLst>
      <p:ext uri="{BB962C8B-B14F-4D97-AF65-F5344CB8AC3E}">
        <p14:creationId xmlns:p14="http://schemas.microsoft.com/office/powerpoint/2010/main" val="649087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836609"/>
          </a:xfrm>
        </p:spPr>
        <p:txBody>
          <a:bodyPr vert="horz" lIns="91440" tIns="45720" rIns="91440" bIns="45720" rtlCol="0" anchor="ctr">
            <a:noAutofit/>
          </a:bodyPr>
          <a:lstStyle/>
          <a:p>
            <a:pPr algn="ctr"/>
            <a:r>
              <a:rPr lang="ru-RU" dirty="0" smtClean="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Туалет глаз.</a:t>
            </a:r>
            <a:endParaRPr lang="ru-RU"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p:txBody>
      </p:sp>
      <p:sp>
        <p:nvSpPr>
          <p:cNvPr id="3" name="Текст 2"/>
          <p:cNvSpPr>
            <a:spLocks noGrp="1"/>
          </p:cNvSpPr>
          <p:nvPr>
            <p:ph type="body" idx="1"/>
          </p:nvPr>
        </p:nvSpPr>
        <p:spPr>
          <a:xfrm>
            <a:off x="457200" y="-145110"/>
            <a:ext cx="4040188" cy="45719"/>
          </a:xfrm>
        </p:spPr>
        <p:txBody>
          <a:bodyPr>
            <a:normAutofit fontScale="25000" lnSpcReduction="20000"/>
          </a:bodyPr>
          <a:lstStyle/>
          <a:p>
            <a:endParaRPr lang="ru-RU"/>
          </a:p>
        </p:txBody>
      </p:sp>
      <p:sp>
        <p:nvSpPr>
          <p:cNvPr id="6" name="Текст 5"/>
          <p:cNvSpPr>
            <a:spLocks noGrp="1"/>
          </p:cNvSpPr>
          <p:nvPr>
            <p:ph type="body" sz="half" idx="3"/>
          </p:nvPr>
        </p:nvSpPr>
        <p:spPr>
          <a:xfrm>
            <a:off x="4788024" y="-497695"/>
            <a:ext cx="4041775" cy="750887"/>
          </a:xfrm>
        </p:spPr>
        <p:txBody>
          <a:bodyPr/>
          <a:lstStyle/>
          <a:p>
            <a:endParaRPr lang="ru-RU" dirty="0"/>
          </a:p>
        </p:txBody>
      </p:sp>
      <p:sp>
        <p:nvSpPr>
          <p:cNvPr id="5" name="Объект 4"/>
          <p:cNvSpPr>
            <a:spLocks noGrp="1"/>
          </p:cNvSpPr>
          <p:nvPr>
            <p:ph sz="quarter" idx="2"/>
          </p:nvPr>
        </p:nvSpPr>
        <p:spPr>
          <a:xfrm flipV="1">
            <a:off x="457200" y="-603447"/>
            <a:ext cx="3826768" cy="45719"/>
          </a:xfrm>
        </p:spPr>
        <p:txBody>
          <a:bodyPr>
            <a:normAutofit fontScale="25000" lnSpcReduction="20000"/>
          </a:bodyPr>
          <a:lstStyle/>
          <a:p>
            <a:endParaRPr lang="ru-RU" dirty="0"/>
          </a:p>
        </p:txBody>
      </p:sp>
      <p:sp>
        <p:nvSpPr>
          <p:cNvPr id="7" name="Объект 6"/>
          <p:cNvSpPr>
            <a:spLocks noGrp="1"/>
          </p:cNvSpPr>
          <p:nvPr>
            <p:ph sz="quarter" idx="4"/>
          </p:nvPr>
        </p:nvSpPr>
        <p:spPr>
          <a:xfrm>
            <a:off x="4069062" y="1268760"/>
            <a:ext cx="4402832" cy="5286190"/>
          </a:xfrm>
        </p:spPr>
        <p:txBody>
          <a:bodyPr/>
          <a:lstStyle/>
          <a:p>
            <a:pPr marL="137160" indent="0" algn="just">
              <a:lnSpc>
                <a:spcPct val="115000"/>
              </a:lnSpc>
              <a:spcAft>
                <a:spcPts val="1000"/>
              </a:spcAft>
              <a:buNone/>
            </a:pPr>
            <a:r>
              <a:rPr lang="ru-RU" b="1" dirty="0">
                <a:latin typeface="Cambria Math" panose="02040503050406030204" pitchFamily="18" charset="0"/>
                <a:ea typeface="Calibri" panose="020F0502020204030204" pitchFamily="34" charset="0"/>
                <a:cs typeface="Times New Roman" panose="02020603050405020304" pitchFamily="18" charset="0"/>
              </a:rPr>
              <a:t>Туалет глаз и  носа</a:t>
            </a:r>
            <a:r>
              <a:rPr lang="ru-RU" dirty="0">
                <a:latin typeface="Cambria Math" panose="02040503050406030204" pitchFamily="18" charset="0"/>
                <a:ea typeface="Calibri" panose="020F0502020204030204" pitchFamily="34" charset="0"/>
                <a:cs typeface="Times New Roman" panose="02020603050405020304" pitchFamily="18" charset="0"/>
              </a:rPr>
              <a:t>   проводится по </a:t>
            </a:r>
            <a:r>
              <a:rPr lang="ru-RU" b="1" dirty="0">
                <a:latin typeface="Cambria Math" panose="02040503050406030204" pitchFamily="18" charset="0"/>
                <a:ea typeface="Calibri" panose="020F0502020204030204" pitchFamily="34" charset="0"/>
                <a:cs typeface="Times New Roman" panose="02020603050405020304" pitchFamily="18" charset="0"/>
              </a:rPr>
              <a:t>мере необходимости</a:t>
            </a:r>
            <a:r>
              <a:rPr lang="ru-RU" dirty="0">
                <a:latin typeface="Cambria Math" panose="02040503050406030204" pitchFamily="18" charset="0"/>
                <a:ea typeface="Calibri" panose="020F0502020204030204" pitchFamily="34" charset="0"/>
                <a:cs typeface="Times New Roman" panose="02020603050405020304" pitchFamily="18" charset="0"/>
              </a:rPr>
              <a:t>:</a:t>
            </a:r>
            <a:endParaRPr lang="ru-RU" dirty="0"/>
          </a:p>
          <a:p>
            <a:pPr marL="0" lvl="0" indent="0" algn="just">
              <a:lnSpc>
                <a:spcPct val="115000"/>
              </a:lnSpc>
              <a:spcAft>
                <a:spcPts val="1000"/>
              </a:spcAft>
              <a:buNone/>
            </a:pPr>
            <a:r>
              <a:rPr lang="ru-RU" dirty="0">
                <a:latin typeface="Cambria Math" panose="02040503050406030204" pitchFamily="18" charset="0"/>
                <a:ea typeface="Calibri" panose="020F0502020204030204" pitchFamily="34" charset="0"/>
                <a:cs typeface="Times New Roman" panose="02020603050405020304" pitchFamily="18" charset="0"/>
              </a:rPr>
              <a:t>Глаза нужно промывать от наружного края глаза ко внутреннему, каждый глаз отдельным ватным тампоном, смоченным кипяченой водой.</a:t>
            </a:r>
            <a:endParaRPr lang="ru-RU" dirty="0"/>
          </a:p>
          <a:p>
            <a:endParaRPr lang="ru-RU"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926688"/>
            <a:ext cx="3889550" cy="377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78852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457200" y="274638"/>
            <a:ext cx="8229600" cy="706090"/>
          </a:xfrm>
        </p:spPr>
        <p:txBody>
          <a:bodyPr>
            <a:normAutofit fontScale="90000"/>
          </a:bodyPr>
          <a:lstStyle/>
          <a:p>
            <a:r>
              <a:rPr lang="ru-RU" dirty="0" smtClean="0">
                <a:solidFill>
                  <a:srgbClr val="002060"/>
                </a:solidFill>
                <a:latin typeface="+mn-lt"/>
              </a:rPr>
              <a:t>Туалет носа</a:t>
            </a:r>
            <a:endParaRPr lang="ru-RU" dirty="0">
              <a:solidFill>
                <a:srgbClr val="002060"/>
              </a:solidFill>
              <a:latin typeface="+mn-lt"/>
            </a:endParaRPr>
          </a:p>
        </p:txBody>
      </p:sp>
      <p:sp>
        <p:nvSpPr>
          <p:cNvPr id="8" name="Объект 7"/>
          <p:cNvSpPr>
            <a:spLocks noGrp="1"/>
          </p:cNvSpPr>
          <p:nvPr>
            <p:ph idx="1"/>
          </p:nvPr>
        </p:nvSpPr>
        <p:spPr>
          <a:xfrm>
            <a:off x="0" y="836712"/>
            <a:ext cx="8964488" cy="6192688"/>
          </a:xfrm>
        </p:spPr>
        <p:txBody>
          <a:bodyPr>
            <a:normAutofit lnSpcReduction="10000"/>
          </a:bodyPr>
          <a:lstStyle/>
          <a:p>
            <a:pPr marL="137160" indent="0" algn="just">
              <a:buNone/>
            </a:pPr>
            <a:r>
              <a:rPr lang="ru-RU" sz="2600" dirty="0">
                <a:latin typeface="Cambria Math" panose="02040503050406030204" pitchFamily="18" charset="0"/>
                <a:ea typeface="Calibri" panose="020F0502020204030204" pitchFamily="34" charset="0"/>
                <a:cs typeface="Times New Roman" panose="02020603050405020304" pitchFamily="18" charset="0"/>
              </a:rPr>
              <a:t>Туалет носа проводится только в случае, когда заложенность носа мешает грудному вскармливанию. </a:t>
            </a:r>
            <a:endParaRPr lang="ru-RU" sz="2600" dirty="0" smtClean="0">
              <a:latin typeface="Cambria Math" panose="02040503050406030204" pitchFamily="18" charset="0"/>
              <a:ea typeface="Calibri" panose="020F0502020204030204" pitchFamily="34" charset="0"/>
              <a:cs typeface="Times New Roman" panose="02020603050405020304" pitchFamily="18" charset="0"/>
            </a:endParaRPr>
          </a:p>
          <a:p>
            <a:pPr marL="137160" indent="0" algn="just">
              <a:buNone/>
            </a:pPr>
            <a:r>
              <a:rPr lang="ru-RU" sz="2600" dirty="0" smtClean="0">
                <a:latin typeface="Cambria Math" panose="02040503050406030204" pitchFamily="18" charset="0"/>
                <a:ea typeface="Calibri" panose="020F0502020204030204" pitchFamily="34" charset="0"/>
                <a:cs typeface="Times New Roman" panose="02020603050405020304" pitchFamily="18" charset="0"/>
              </a:rPr>
              <a:t>К </a:t>
            </a:r>
            <a:r>
              <a:rPr lang="ru-RU" sz="2600" dirty="0">
                <a:latin typeface="Cambria Math" panose="02040503050406030204" pitchFamily="18" charset="0"/>
                <a:ea typeface="Calibri" panose="020F0502020204030204" pitchFamily="34" charset="0"/>
                <a:cs typeface="Times New Roman" panose="02020603050405020304" pitchFamily="18" charset="0"/>
              </a:rPr>
              <a:t>этому может привести срыгивание  ребенком молока через нос – образуются «молочные корочки» или очень сухой воздух в комнате, где находится ребенок. </a:t>
            </a:r>
            <a:endParaRPr lang="ru-RU" sz="2600" dirty="0" smtClean="0">
              <a:latin typeface="Cambria Math" panose="02040503050406030204" pitchFamily="18" charset="0"/>
              <a:ea typeface="Calibri" panose="020F0502020204030204" pitchFamily="34" charset="0"/>
              <a:cs typeface="Times New Roman" panose="02020603050405020304" pitchFamily="18" charset="0"/>
            </a:endParaRPr>
          </a:p>
          <a:p>
            <a:pPr marL="137160" indent="0" algn="just">
              <a:buNone/>
            </a:pPr>
            <a:r>
              <a:rPr lang="ru-RU" sz="2600" dirty="0" smtClean="0">
                <a:latin typeface="Cambria Math" panose="02040503050406030204" pitchFamily="18" charset="0"/>
                <a:ea typeface="Calibri" panose="020F0502020204030204" pitchFamily="34" charset="0"/>
                <a:cs typeface="Times New Roman" panose="02020603050405020304" pitchFamily="18" charset="0"/>
              </a:rPr>
              <a:t>Перед </a:t>
            </a:r>
            <a:r>
              <a:rPr lang="ru-RU" sz="2600" dirty="0">
                <a:latin typeface="Cambria Math" panose="02040503050406030204" pitchFamily="18" charset="0"/>
                <a:ea typeface="Calibri" panose="020F0502020204030204" pitchFamily="34" charset="0"/>
                <a:cs typeface="Times New Roman" panose="02020603050405020304" pitchFamily="18" charset="0"/>
              </a:rPr>
              <a:t>этой манипуляцией необходимо провести орошение носовых проходов раствором типа «</a:t>
            </a:r>
            <a:r>
              <a:rPr lang="ru-RU" sz="2600" dirty="0" err="1">
                <a:latin typeface="Cambria Math" panose="02040503050406030204" pitchFamily="18" charset="0"/>
                <a:ea typeface="Calibri" panose="020F0502020204030204" pitchFamily="34" charset="0"/>
                <a:cs typeface="Times New Roman" panose="02020603050405020304" pitchFamily="18" charset="0"/>
              </a:rPr>
              <a:t>Аквамарис</a:t>
            </a:r>
            <a:r>
              <a:rPr lang="ru-RU" sz="2600" dirty="0">
                <a:latin typeface="Cambria Math" panose="02040503050406030204" pitchFamily="18" charset="0"/>
                <a:ea typeface="Calibri" panose="020F0502020204030204" pitchFamily="34" charset="0"/>
                <a:cs typeface="Times New Roman" panose="02020603050405020304" pitchFamily="18" charset="0"/>
              </a:rPr>
              <a:t>». </a:t>
            </a:r>
            <a:endParaRPr lang="ru-RU" sz="2600" dirty="0" smtClean="0">
              <a:latin typeface="Cambria Math" panose="02040503050406030204" pitchFamily="18" charset="0"/>
              <a:ea typeface="Calibri" panose="020F0502020204030204" pitchFamily="34" charset="0"/>
              <a:cs typeface="Times New Roman" panose="02020603050405020304" pitchFamily="18" charset="0"/>
            </a:endParaRPr>
          </a:p>
          <a:p>
            <a:pPr marL="137160" lvl="0" indent="0" algn="just">
              <a:buNone/>
            </a:pPr>
            <a:r>
              <a:rPr lang="ru-RU" sz="2600" dirty="0" smtClean="0">
                <a:latin typeface="Cambria Math" panose="02040503050406030204" pitchFamily="18" charset="0"/>
                <a:ea typeface="Calibri" panose="020F0502020204030204" pitchFamily="34" charset="0"/>
                <a:cs typeface="Times New Roman" panose="02020603050405020304" pitchFamily="18" charset="0"/>
              </a:rPr>
              <a:t>Можно </a:t>
            </a:r>
            <a:r>
              <a:rPr lang="ru-RU" sz="2600" dirty="0">
                <a:latin typeface="Cambria Math" panose="02040503050406030204" pitchFamily="18" charset="0"/>
                <a:ea typeface="Calibri" panose="020F0502020204030204" pitchFamily="34" charset="0"/>
                <a:cs typeface="Times New Roman" panose="02020603050405020304" pitchFamily="18" charset="0"/>
              </a:rPr>
              <a:t>сделать самостоятельно жгутик из ваты, смочить кипяченой водой и вкручивающим движением почистить носовые ходы поочередно. </a:t>
            </a:r>
            <a:r>
              <a:rPr lang="ru-RU" sz="2600" dirty="0"/>
              <a:t>Даже если вам не удается качественно почистить нос, вы вызовете этой манипуляцией у ребенка чихание, с помощью которого малыш сам очистит нос. Частый туалет носа может привести к отеку слизистой, так как у малышей слизистая полости носа богато снабжена сосудами.</a:t>
            </a:r>
          </a:p>
          <a:p>
            <a:pPr marL="137160" indent="0" algn="just">
              <a:buNone/>
            </a:pPr>
            <a:endParaRPr lang="ru-RU" dirty="0"/>
          </a:p>
        </p:txBody>
      </p:sp>
    </p:spTree>
    <p:extLst>
      <p:ext uri="{BB962C8B-B14F-4D97-AF65-F5344CB8AC3E}">
        <p14:creationId xmlns:p14="http://schemas.microsoft.com/office/powerpoint/2010/main" val="59251081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052736"/>
          </a:xfrm>
        </p:spPr>
        <p:txBody>
          <a:bodyPr/>
          <a:lstStyle/>
          <a:p>
            <a:r>
              <a:rPr lang="ru-RU" dirty="0" smtClean="0">
                <a:solidFill>
                  <a:srgbClr val="002060"/>
                </a:solidFill>
                <a:latin typeface="+mn-lt"/>
              </a:rPr>
              <a:t>Уход за ногтями и ушами.</a:t>
            </a:r>
            <a:endParaRPr lang="ru-RU" dirty="0">
              <a:solidFill>
                <a:srgbClr val="002060"/>
              </a:solidFill>
              <a:latin typeface="+mn-lt"/>
            </a:endParaRPr>
          </a:p>
        </p:txBody>
      </p:sp>
      <p:sp>
        <p:nvSpPr>
          <p:cNvPr id="3" name="Объект 2"/>
          <p:cNvSpPr>
            <a:spLocks noGrp="1"/>
          </p:cNvSpPr>
          <p:nvPr>
            <p:ph idx="1"/>
          </p:nvPr>
        </p:nvSpPr>
        <p:spPr>
          <a:xfrm>
            <a:off x="0" y="908720"/>
            <a:ext cx="9144000" cy="5949280"/>
          </a:xfrm>
        </p:spPr>
        <p:txBody>
          <a:bodyPr/>
          <a:lstStyle/>
          <a:p>
            <a:pPr marL="45720" indent="0" algn="just">
              <a:lnSpc>
                <a:spcPct val="115000"/>
              </a:lnSpc>
              <a:spcAft>
                <a:spcPts val="1000"/>
              </a:spcAft>
              <a:buNone/>
            </a:pPr>
            <a:r>
              <a:rPr lang="ru-RU" dirty="0">
                <a:latin typeface="Cambria Math" panose="02040503050406030204" pitchFamily="18" charset="0"/>
                <a:ea typeface="Calibri" panose="020F0502020204030204" pitchFamily="34" charset="0"/>
                <a:cs typeface="Times New Roman" panose="02020603050405020304" pitchFamily="18" charset="0"/>
              </a:rPr>
              <a:t>Слуховой проход новорожденного </a:t>
            </a:r>
            <a:r>
              <a:rPr lang="ru-RU" b="1" dirty="0">
                <a:latin typeface="Cambria Math" panose="02040503050406030204" pitchFamily="18" charset="0"/>
                <a:ea typeface="Calibri" panose="020F0502020204030204" pitchFamily="34" charset="0"/>
                <a:cs typeface="Times New Roman" panose="02020603050405020304" pitchFamily="18" charset="0"/>
              </a:rPr>
              <a:t>не чистят</a:t>
            </a:r>
            <a:r>
              <a:rPr lang="ru-RU" dirty="0">
                <a:latin typeface="Cambria Math" panose="02040503050406030204" pitchFamily="18" charset="0"/>
                <a:ea typeface="Calibri" panose="020F0502020204030204" pitchFamily="34" charset="0"/>
                <a:cs typeface="Times New Roman" panose="02020603050405020304" pitchFamily="18" charset="0"/>
              </a:rPr>
              <a:t>, обрабатывают лишь ушные раковины. </a:t>
            </a:r>
            <a:endParaRPr lang="ru-RU" dirty="0" smtClean="0">
              <a:latin typeface="Cambria Math" panose="02040503050406030204" pitchFamily="18" charset="0"/>
              <a:ea typeface="Calibri" panose="020F0502020204030204" pitchFamily="34" charset="0"/>
              <a:cs typeface="Times New Roman" panose="02020603050405020304" pitchFamily="18" charset="0"/>
            </a:endParaRPr>
          </a:p>
          <a:p>
            <a:pPr marL="45720" indent="0" algn="just">
              <a:lnSpc>
                <a:spcPct val="115000"/>
              </a:lnSpc>
              <a:spcAft>
                <a:spcPts val="1000"/>
              </a:spcAft>
              <a:buNone/>
            </a:pPr>
            <a:endParaRPr lang="ru-RU" dirty="0"/>
          </a:p>
          <a:p>
            <a:pPr marL="38735" indent="0" algn="just">
              <a:lnSpc>
                <a:spcPct val="115000"/>
              </a:lnSpc>
              <a:spcAft>
                <a:spcPts val="1000"/>
              </a:spcAft>
              <a:buNone/>
            </a:pPr>
            <a:r>
              <a:rPr lang="ru-RU" dirty="0">
                <a:latin typeface="Cambria Math" panose="02040503050406030204" pitchFamily="18" charset="0"/>
                <a:ea typeface="Calibri" panose="020F0502020204030204" pitchFamily="34" charset="0"/>
                <a:cs typeface="Times New Roman" panose="02020603050405020304" pitchFamily="18" charset="0"/>
              </a:rPr>
              <a:t>Ногти можно подстригать после выписки из родильного отделения и принятия ребенком ванны с мылом. Делать это лучше детскими ножницами с закругленными концами и удобнее во время </a:t>
            </a:r>
            <a:r>
              <a:rPr lang="ru-RU" dirty="0" err="1" smtClean="0">
                <a:latin typeface="Cambria Math" panose="02040503050406030204" pitchFamily="18" charset="0"/>
                <a:ea typeface="Calibri" panose="020F0502020204030204" pitchFamily="34" charset="0"/>
                <a:cs typeface="Times New Roman" panose="02020603050405020304" pitchFamily="18" charset="0"/>
              </a:rPr>
              <a:t>бодроствования</a:t>
            </a:r>
            <a:r>
              <a:rPr lang="ru-RU" dirty="0" smtClean="0">
                <a:latin typeface="Cambria Math" panose="02040503050406030204" pitchFamily="18" charset="0"/>
                <a:ea typeface="Calibri" panose="020F0502020204030204" pitchFamily="34" charset="0"/>
                <a:cs typeface="Times New Roman" panose="02020603050405020304" pitchFamily="18" charset="0"/>
              </a:rPr>
              <a:t> </a:t>
            </a:r>
            <a:r>
              <a:rPr lang="ru-RU" dirty="0">
                <a:latin typeface="Cambria Math" panose="02040503050406030204" pitchFamily="18" charset="0"/>
                <a:ea typeface="Calibri" panose="020F0502020204030204" pitchFamily="34" charset="0"/>
                <a:cs typeface="Times New Roman" panose="02020603050405020304" pitchFamily="18" charset="0"/>
              </a:rPr>
              <a:t>ребенка.   На ручках ноготки следует оставлять закругленными, а на ножках – ровными.  </a:t>
            </a:r>
            <a:endParaRPr lang="ru-RU" dirty="0"/>
          </a:p>
          <a:p>
            <a:endParaRPr lang="ru-RU" dirty="0"/>
          </a:p>
        </p:txBody>
      </p:sp>
    </p:spTree>
    <p:extLst>
      <p:ext uri="{BB962C8B-B14F-4D97-AF65-F5344CB8AC3E}">
        <p14:creationId xmlns:p14="http://schemas.microsoft.com/office/powerpoint/2010/main" val="153843968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92076"/>
            <a:ext cx="8229600" cy="1104676"/>
          </a:xfrm>
        </p:spPr>
        <p:txBody>
          <a:bodyPr/>
          <a:lstStyle/>
          <a:p>
            <a:r>
              <a:rPr lang="ru-RU" b="1" dirty="0" smtClean="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rPr>
              <a:t>Подстригание ногтей</a:t>
            </a:r>
            <a:endParaRPr lang="ru-RU" b="1" dirty="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690" y="1321659"/>
            <a:ext cx="2385702" cy="2171257"/>
          </a:xfrm>
          <a:prstGeom prst="rect">
            <a:avLst/>
          </a:prstGeom>
          <a:ln>
            <a:noFill/>
          </a:ln>
          <a:effectLst>
            <a:softEdge rad="112500"/>
          </a:effectLst>
        </p:spPr>
        <p:style>
          <a:lnRef idx="2">
            <a:schemeClr val="accent3"/>
          </a:lnRef>
          <a:fillRef idx="1">
            <a:schemeClr val="lt1"/>
          </a:fillRef>
          <a:effectRef idx="0">
            <a:schemeClr val="accent3"/>
          </a:effectRef>
          <a:fontRef idx="minor">
            <a:schemeClr val="dk1"/>
          </a:fontRef>
        </p:style>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6748" y="1321659"/>
            <a:ext cx="2736303" cy="2152148"/>
          </a:xfrm>
          <a:prstGeom prst="rect">
            <a:avLst/>
          </a:prstGeom>
          <a:ln>
            <a:noFill/>
          </a:ln>
          <a:effectLst>
            <a:softEdge rad="112500"/>
          </a:effectLst>
        </p:spPr>
        <p:style>
          <a:lnRef idx="2">
            <a:schemeClr val="accent3"/>
          </a:lnRef>
          <a:fillRef idx="1">
            <a:schemeClr val="lt1"/>
          </a:fillRef>
          <a:effectRef idx="0">
            <a:schemeClr val="accent3"/>
          </a:effectRef>
          <a:fontRef idx="minor">
            <a:schemeClr val="dk1"/>
          </a:fontRef>
        </p:style>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8638" y="3728050"/>
            <a:ext cx="6088826" cy="2841452"/>
          </a:xfrm>
          <a:prstGeom prst="rect">
            <a:avLst/>
          </a:prstGeom>
          <a:ln>
            <a:noFill/>
          </a:ln>
          <a:effectLst>
            <a:softEdge rad="112500"/>
          </a:effectLst>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845605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Правила сбора анализа мочи."/>
          <p:cNvSpPr txBox="1">
            <a:spLocks noGrp="1"/>
          </p:cNvSpPr>
          <p:nvPr>
            <p:ph type="title"/>
          </p:nvPr>
        </p:nvSpPr>
        <p:spPr>
          <a:xfrm>
            <a:off x="657989" y="404664"/>
            <a:ext cx="8229600" cy="994122"/>
          </a:xfrm>
          <a:prstGeom prst="rect">
            <a:avLst/>
          </a:prstGeom>
        </p:spPr>
        <p:txBody>
          <a:bodyPr>
            <a:normAutofit/>
          </a:bodyPr>
          <a:lstStyle>
            <a:lvl1pPr>
              <a:defRPr sz="3900" b="1">
                <a:latin typeface="Segoe Print"/>
                <a:ea typeface="Segoe Print"/>
                <a:cs typeface="Segoe Print"/>
                <a:sym typeface="Segoe Print"/>
              </a:defRPr>
            </a:lvl1pPr>
          </a:lstStyle>
          <a:p>
            <a:pPr>
              <a:defRPr b="0">
                <a:latin typeface="Calibri"/>
                <a:ea typeface="Calibri"/>
                <a:cs typeface="Calibri"/>
                <a:sym typeface="Calibri"/>
              </a:defRPr>
            </a:pPr>
            <a:r>
              <a:rPr sz="4000" dirty="0" err="1">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rPr>
              <a:t>Правила</a:t>
            </a:r>
            <a:r>
              <a:rPr sz="4000" dirty="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rPr>
              <a:t> </a:t>
            </a:r>
            <a:r>
              <a:rPr sz="4000" dirty="0" err="1">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rPr>
              <a:t>сбора</a:t>
            </a:r>
            <a:r>
              <a:rPr sz="4000" dirty="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rPr>
              <a:t> </a:t>
            </a:r>
            <a:r>
              <a:rPr sz="4000" dirty="0" err="1" smtClean="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rPr>
              <a:t>мочи</a:t>
            </a:r>
            <a:r>
              <a:rPr lang="ru-RU" sz="4000" dirty="0" smtClean="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rPr>
              <a:t> для </a:t>
            </a:r>
            <a:r>
              <a:rPr lang="ru-RU" sz="4000" dirty="0" smtClean="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rPr>
              <a:t>анализа</a:t>
            </a:r>
            <a:r>
              <a:rPr sz="4000" dirty="0" smtClean="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rPr>
              <a:t>.</a:t>
            </a:r>
            <a:endParaRPr sz="4000" dirty="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endParaRPr>
          </a:p>
        </p:txBody>
      </p:sp>
      <p:sp>
        <p:nvSpPr>
          <p:cNvPr id="5" name="Номер слайда 4"/>
          <p:cNvSpPr>
            <a:spLocks noGrp="1"/>
          </p:cNvSpPr>
          <p:nvPr>
            <p:ph type="sldNum" sz="quarter" idx="4294967295"/>
          </p:nvPr>
        </p:nvSpPr>
        <p:spPr>
          <a:xfrm>
            <a:off x="6553200" y="6404292"/>
            <a:ext cx="2133600" cy="269241"/>
          </a:xfrm>
          <a:prstGeom prst="rect">
            <a:avLst/>
          </a:prstGeom>
        </p:spPr>
        <p:txBody>
          <a:bodyPr/>
          <a:lstStyle/>
          <a:p>
            <a:fld id="{86CB4B4D-7CA3-9044-876B-883B54F8677D}" type="slidenum">
              <a:rPr lang="ru-RU" smtClean="0"/>
              <a:pPr/>
              <a:t>88</a:t>
            </a:fld>
            <a:endParaRPr lang="ru-RU" dirty="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4" y="1708705"/>
            <a:ext cx="1762851" cy="1774167"/>
          </a:xfrm>
          <a:prstGeom prst="rect">
            <a:avLst/>
          </a:prstGeom>
          <a:ln>
            <a:solidFill>
              <a:srgbClr val="002060"/>
            </a:solidFill>
          </a:ln>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392" y="1702518"/>
            <a:ext cx="1768998" cy="1780354"/>
          </a:xfrm>
          <a:prstGeom prst="rect">
            <a:avLst/>
          </a:prstGeom>
          <a:ln>
            <a:solidFill>
              <a:srgbClr val="002060"/>
            </a:solidFill>
          </a:ln>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6102" y="1702518"/>
            <a:ext cx="1800200" cy="1774167"/>
          </a:xfrm>
          <a:prstGeom prst="rect">
            <a:avLst/>
          </a:prstGeom>
          <a:ln>
            <a:solidFill>
              <a:srgbClr val="002060"/>
            </a:solidFill>
          </a:ln>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3881" y="1702517"/>
            <a:ext cx="1782956" cy="1774167"/>
          </a:xfrm>
          <a:prstGeom prst="rect">
            <a:avLst/>
          </a:prstGeom>
          <a:ln>
            <a:solidFill>
              <a:srgbClr val="002060"/>
            </a:solidFill>
          </a:ln>
        </p:spPr>
      </p:pic>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2556" y="1708705"/>
            <a:ext cx="1767858" cy="1779206"/>
          </a:xfrm>
          <a:prstGeom prst="rect">
            <a:avLst/>
          </a:prstGeom>
          <a:ln>
            <a:solidFill>
              <a:srgbClr val="002060"/>
            </a:solidFill>
          </a:ln>
        </p:spPr>
      </p:pic>
      <p:sp>
        <p:nvSpPr>
          <p:cNvPr id="11" name="TextBox 10"/>
          <p:cNvSpPr txBox="1"/>
          <p:nvPr/>
        </p:nvSpPr>
        <p:spPr>
          <a:xfrm>
            <a:off x="249764" y="4668103"/>
            <a:ext cx="8280920" cy="16312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a:buFontTx/>
              <a:buAutoNum type="arabicPeriod"/>
            </a:pPr>
            <a:r>
              <a:rPr lang="ru-RU" sz="2000" b="1" i="1" dirty="0" smtClean="0">
                <a:latin typeface="Times New Roman" panose="02020603050405020304" pitchFamily="18" charset="0"/>
                <a:cs typeface="Times New Roman" panose="02020603050405020304" pitchFamily="18" charset="0"/>
              </a:rPr>
              <a:t>Разорвать упаковку и извлечь мочеприёмник.</a:t>
            </a:r>
          </a:p>
          <a:p>
            <a:pPr marL="342900" indent="-342900">
              <a:buFontTx/>
              <a:buAutoNum type="arabicPeriod"/>
            </a:pPr>
            <a:r>
              <a:rPr lang="ru-RU" sz="2000" b="1" i="1" dirty="0" smtClean="0">
                <a:latin typeface="Times New Roman" panose="02020603050405020304" pitchFamily="18" charset="0"/>
                <a:cs typeface="Times New Roman" panose="02020603050405020304" pitchFamily="18" charset="0"/>
              </a:rPr>
              <a:t>Удалить защитную бумагу с клеевого слоя.</a:t>
            </a:r>
          </a:p>
          <a:p>
            <a:pPr marL="342900" indent="-342900">
              <a:buFontTx/>
              <a:buAutoNum type="arabicPeriod"/>
            </a:pPr>
            <a:r>
              <a:rPr lang="ru-RU" sz="2000" b="1" i="1" dirty="0" smtClean="0">
                <a:latin typeface="Times New Roman" panose="02020603050405020304" pitchFamily="18" charset="0"/>
                <a:cs typeface="Times New Roman" panose="02020603050405020304" pitchFamily="18" charset="0"/>
              </a:rPr>
              <a:t>Прикрепить мочеприёмник к телу ребёнка.</a:t>
            </a:r>
          </a:p>
          <a:p>
            <a:pPr marL="342900" indent="-342900">
              <a:buFontTx/>
              <a:buAutoNum type="arabicPeriod"/>
            </a:pPr>
            <a:r>
              <a:rPr lang="ru-RU" sz="2000" b="1" i="1" dirty="0" smtClean="0">
                <a:latin typeface="Times New Roman" panose="02020603050405020304" pitchFamily="18" charset="0"/>
                <a:cs typeface="Times New Roman" panose="02020603050405020304" pitchFamily="18" charset="0"/>
              </a:rPr>
              <a:t>После наполнения мочеприёмник аккуратно отклеить.</a:t>
            </a:r>
          </a:p>
          <a:p>
            <a:pPr marL="342900" indent="-342900">
              <a:buFontTx/>
              <a:buAutoNum type="arabicPeriod"/>
            </a:pPr>
            <a:r>
              <a:rPr lang="ru-RU" sz="2000" b="1" i="1" dirty="0" smtClean="0">
                <a:latin typeface="Times New Roman" panose="02020603050405020304" pitchFamily="18" charset="0"/>
                <a:cs typeface="Times New Roman" panose="02020603050405020304" pitchFamily="18" charset="0"/>
              </a:rPr>
              <a:t>Перелить жидкость в контейнер для мочи.</a:t>
            </a:r>
            <a:endParaRPr lang="ru-RU" sz="2000" b="1" i="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692083" y="3645024"/>
            <a:ext cx="449672" cy="369330"/>
          </a:xfrm>
          <a:prstGeom prst="rect">
            <a:avLst/>
          </a:prstGeom>
          <a:solidFill>
            <a:srgbClr val="CEF9B9"/>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ru-RU" b="1" dirty="0" smtClean="0">
                <a:solidFill>
                  <a:srgbClr val="002060"/>
                </a:solidFill>
              </a:rPr>
              <a:t>1</a:t>
            </a:r>
            <a:endParaRPr lang="ru-RU" b="1" dirty="0">
              <a:solidFill>
                <a:srgbClr val="002060"/>
              </a:solidFill>
            </a:endParaRPr>
          </a:p>
        </p:txBody>
      </p:sp>
      <p:sp>
        <p:nvSpPr>
          <p:cNvPr id="15" name="TextBox 14"/>
          <p:cNvSpPr txBox="1"/>
          <p:nvPr/>
        </p:nvSpPr>
        <p:spPr>
          <a:xfrm>
            <a:off x="2555776" y="3647039"/>
            <a:ext cx="449672" cy="369330"/>
          </a:xfrm>
          <a:prstGeom prst="rect">
            <a:avLst/>
          </a:prstGeom>
          <a:solidFill>
            <a:srgbClr val="CEF9B9"/>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ru-RU" b="1" dirty="0" smtClean="0">
                <a:solidFill>
                  <a:srgbClr val="002060"/>
                </a:solidFill>
              </a:rPr>
              <a:t>2</a:t>
            </a:r>
            <a:endParaRPr lang="ru-RU" b="1" dirty="0">
              <a:solidFill>
                <a:srgbClr val="002060"/>
              </a:solidFill>
            </a:endParaRPr>
          </a:p>
        </p:txBody>
      </p:sp>
      <p:sp>
        <p:nvSpPr>
          <p:cNvPr id="16" name="TextBox 15"/>
          <p:cNvSpPr txBox="1"/>
          <p:nvPr/>
        </p:nvSpPr>
        <p:spPr>
          <a:xfrm>
            <a:off x="4349449" y="3645024"/>
            <a:ext cx="449672" cy="369330"/>
          </a:xfrm>
          <a:prstGeom prst="rect">
            <a:avLst/>
          </a:prstGeom>
          <a:solidFill>
            <a:srgbClr val="CEF9B9"/>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ru-RU" b="1" dirty="0">
                <a:solidFill>
                  <a:srgbClr val="002060"/>
                </a:solidFill>
              </a:rPr>
              <a:t>3</a:t>
            </a:r>
          </a:p>
        </p:txBody>
      </p:sp>
      <p:sp>
        <p:nvSpPr>
          <p:cNvPr id="17" name="TextBox 16"/>
          <p:cNvSpPr txBox="1"/>
          <p:nvPr/>
        </p:nvSpPr>
        <p:spPr>
          <a:xfrm>
            <a:off x="6183319" y="3654659"/>
            <a:ext cx="449672" cy="369330"/>
          </a:xfrm>
          <a:prstGeom prst="rect">
            <a:avLst/>
          </a:prstGeom>
          <a:solidFill>
            <a:srgbClr val="CEF9B9"/>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ru-RU" b="1" dirty="0">
                <a:solidFill>
                  <a:srgbClr val="002060"/>
                </a:solidFill>
              </a:rPr>
              <a:t>4</a:t>
            </a:r>
          </a:p>
        </p:txBody>
      </p:sp>
      <p:sp>
        <p:nvSpPr>
          <p:cNvPr id="18" name="TextBox 17"/>
          <p:cNvSpPr txBox="1"/>
          <p:nvPr/>
        </p:nvSpPr>
        <p:spPr>
          <a:xfrm>
            <a:off x="7989939" y="3654659"/>
            <a:ext cx="449672" cy="369330"/>
          </a:xfrm>
          <a:prstGeom prst="rect">
            <a:avLst/>
          </a:prstGeom>
          <a:solidFill>
            <a:srgbClr val="CEF9B9"/>
          </a:solid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ru-RU" b="1" dirty="0" smtClean="0">
                <a:solidFill>
                  <a:srgbClr val="002060"/>
                </a:solidFill>
              </a:rPr>
              <a:t>5</a:t>
            </a:r>
            <a:endParaRPr lang="ru-RU" b="1" dirty="0">
              <a:solidFill>
                <a:srgbClr val="002060"/>
              </a:solidFill>
            </a:endParaRPr>
          </a:p>
        </p:txBody>
      </p:sp>
      <p:grpSp>
        <p:nvGrpSpPr>
          <p:cNvPr id="19" name="Группа 18"/>
          <p:cNvGrpSpPr/>
          <p:nvPr/>
        </p:nvGrpSpPr>
        <p:grpSpPr>
          <a:xfrm>
            <a:off x="5911605" y="4149080"/>
            <a:ext cx="3275349" cy="1398299"/>
            <a:chOff x="1187623" y="4581127"/>
            <a:chExt cx="6777731" cy="2171024"/>
          </a:xfrm>
        </p:grpSpPr>
        <p:grpSp>
          <p:nvGrpSpPr>
            <p:cNvPr id="20" name="Сгруппировать"/>
            <p:cNvGrpSpPr/>
            <p:nvPr/>
          </p:nvGrpSpPr>
          <p:grpSpPr>
            <a:xfrm>
              <a:off x="1187623" y="4581127"/>
              <a:ext cx="6777731" cy="2171024"/>
              <a:chOff x="-1" y="-1"/>
              <a:chExt cx="6777729" cy="2171022"/>
            </a:xfrm>
          </p:grpSpPr>
          <p:sp>
            <p:nvSpPr>
              <p:cNvPr id="22" name="Фигура"/>
              <p:cNvSpPr/>
              <p:nvPr/>
            </p:nvSpPr>
            <p:spPr>
              <a:xfrm>
                <a:off x="-1" y="-1"/>
                <a:ext cx="6777729" cy="1803700"/>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lnTo>
                      <a:pt x="1901" y="6800"/>
                    </a:lnTo>
                    <a:cubicBezTo>
                      <a:pt x="1658" y="4397"/>
                      <a:pt x="2907" y="2184"/>
                      <a:pt x="4691" y="1857"/>
                    </a:cubicBezTo>
                    <a:cubicBezTo>
                      <a:pt x="5414" y="1724"/>
                      <a:pt x="6149" y="1922"/>
                      <a:pt x="6778" y="2419"/>
                    </a:cubicBezTo>
                    <a:lnTo>
                      <a:pt x="6778" y="2419"/>
                    </a:lnTo>
                    <a:cubicBezTo>
                      <a:pt x="7445" y="725"/>
                      <a:pt x="9003" y="82"/>
                      <a:pt x="10259" y="981"/>
                    </a:cubicBezTo>
                    <a:cubicBezTo>
                      <a:pt x="10478" y="1139"/>
                      <a:pt x="10680" y="1338"/>
                      <a:pt x="10857" y="1573"/>
                    </a:cubicBezTo>
                    <a:cubicBezTo>
                      <a:pt x="11377" y="169"/>
                      <a:pt x="12642" y="-401"/>
                      <a:pt x="13683" y="299"/>
                    </a:cubicBezTo>
                    <a:cubicBezTo>
                      <a:pt x="13971" y="493"/>
                      <a:pt x="14223" y="774"/>
                      <a:pt x="14418" y="1119"/>
                    </a:cubicBezTo>
                    <a:lnTo>
                      <a:pt x="14418" y="1119"/>
                    </a:lnTo>
                    <a:cubicBezTo>
                      <a:pt x="15255" y="-209"/>
                      <a:pt x="16734" y="-373"/>
                      <a:pt x="17722" y="753"/>
                    </a:cubicBezTo>
                    <a:cubicBezTo>
                      <a:pt x="18137" y="1226"/>
                      <a:pt x="18417" y="1878"/>
                      <a:pt x="18513" y="2598"/>
                    </a:cubicBez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cubicBezTo>
                      <a:pt x="1666" y="17096"/>
                      <a:pt x="620" y="15986"/>
                      <a:pt x="485" y="14435"/>
                    </a:cubicBezTo>
                    <a:cubicBezTo>
                      <a:pt x="412" y="13608"/>
                      <a:pt x="615" y="12780"/>
                      <a:pt x="1038" y="12172"/>
                    </a:cubicBezTo>
                    <a:cubicBezTo>
                      <a:pt x="39" y="11379"/>
                      <a:pt x="-297" y="9639"/>
                      <a:pt x="288" y="8285"/>
                    </a:cubicBezTo>
                    <a:cubicBezTo>
                      <a:pt x="626" y="7504"/>
                      <a:pt x="1218" y="6988"/>
                      <a:pt x="1883" y="6895"/>
                    </a:cubicBezTo>
                    <a:close/>
                  </a:path>
                </a:pathLst>
              </a:custGeom>
              <a:solidFill>
                <a:schemeClr val="accent1">
                  <a:alpha val="43000"/>
                </a:schemeClr>
              </a:solidFill>
              <a:ln w="25400" cap="flat">
                <a:solidFill>
                  <a:srgbClr val="3A5E8A"/>
                </a:solidFill>
                <a:prstDash val="solid"/>
                <a:bevel/>
              </a:ln>
              <a:effectLst/>
            </p:spPr>
            <p:txBody>
              <a:bodyPr wrap="square" lIns="45719" tIns="45719" rIns="45719" bIns="45719" numCol="1" anchor="ctr">
                <a:noAutofit/>
              </a:bodyPr>
              <a:lstStyle/>
              <a:p>
                <a:pPr algn="ctr">
                  <a:defRPr>
                    <a:solidFill>
                      <a:srgbClr val="FFFFFF"/>
                    </a:solidFill>
                  </a:defRPr>
                </a:pPr>
                <a:endParaRPr>
                  <a:solidFill>
                    <a:srgbClr val="FFFFFF"/>
                  </a:solidFill>
                </a:endParaRPr>
              </a:p>
            </p:txBody>
          </p:sp>
          <p:sp>
            <p:nvSpPr>
              <p:cNvPr id="23" name="Кружок"/>
              <p:cNvSpPr/>
              <p:nvPr/>
            </p:nvSpPr>
            <p:spPr>
              <a:xfrm>
                <a:off x="1598907" y="1680526"/>
                <a:ext cx="300035" cy="300035"/>
              </a:xfrm>
              <a:prstGeom prst="ellipse">
                <a:avLst/>
              </a:prstGeom>
              <a:solidFill>
                <a:schemeClr val="accent1">
                  <a:alpha val="43000"/>
                </a:schemeClr>
              </a:solidFill>
              <a:ln w="25400" cap="flat">
                <a:solidFill>
                  <a:srgbClr val="3A5E8A"/>
                </a:solidFill>
                <a:prstDash val="solid"/>
                <a:bevel/>
              </a:ln>
              <a:effectLst/>
            </p:spPr>
            <p:txBody>
              <a:bodyPr wrap="square" lIns="45719" tIns="45719" rIns="45719" bIns="45719" numCol="1" anchor="ctr">
                <a:noAutofit/>
              </a:bodyPr>
              <a:lstStyle/>
              <a:p>
                <a:pPr algn="ctr">
                  <a:defRPr>
                    <a:solidFill>
                      <a:srgbClr val="FFFFFF"/>
                    </a:solidFill>
                  </a:defRPr>
                </a:pPr>
                <a:endParaRPr>
                  <a:solidFill>
                    <a:srgbClr val="FFFFFF"/>
                  </a:solidFill>
                </a:endParaRPr>
              </a:p>
            </p:txBody>
          </p:sp>
          <p:sp>
            <p:nvSpPr>
              <p:cNvPr id="24" name="Кружок"/>
              <p:cNvSpPr/>
              <p:nvPr/>
            </p:nvSpPr>
            <p:spPr>
              <a:xfrm>
                <a:off x="1350892" y="1900547"/>
                <a:ext cx="200023" cy="200023"/>
              </a:xfrm>
              <a:prstGeom prst="ellipse">
                <a:avLst/>
              </a:prstGeom>
              <a:solidFill>
                <a:schemeClr val="accent1">
                  <a:alpha val="43000"/>
                </a:schemeClr>
              </a:solidFill>
              <a:ln w="25400" cap="flat">
                <a:solidFill>
                  <a:srgbClr val="3A5E8A"/>
                </a:solidFill>
                <a:prstDash val="solid"/>
                <a:bevel/>
              </a:ln>
              <a:effectLst/>
            </p:spPr>
            <p:txBody>
              <a:bodyPr wrap="square" lIns="45719" tIns="45719" rIns="45719" bIns="45719" numCol="1" anchor="ctr">
                <a:noAutofit/>
              </a:bodyPr>
              <a:lstStyle/>
              <a:p>
                <a:pPr algn="ctr">
                  <a:defRPr>
                    <a:solidFill>
                      <a:srgbClr val="FFFFFF"/>
                    </a:solidFill>
                  </a:defRPr>
                </a:pPr>
                <a:endParaRPr>
                  <a:solidFill>
                    <a:srgbClr val="FFFFFF"/>
                  </a:solidFill>
                </a:endParaRPr>
              </a:p>
            </p:txBody>
          </p:sp>
          <p:sp>
            <p:nvSpPr>
              <p:cNvPr id="25" name="Кружок"/>
              <p:cNvSpPr/>
              <p:nvPr/>
            </p:nvSpPr>
            <p:spPr>
              <a:xfrm>
                <a:off x="1189744" y="2071008"/>
                <a:ext cx="100013" cy="100013"/>
              </a:xfrm>
              <a:prstGeom prst="ellipse">
                <a:avLst/>
              </a:prstGeom>
              <a:solidFill>
                <a:schemeClr val="accent1">
                  <a:alpha val="43000"/>
                </a:schemeClr>
              </a:solidFill>
              <a:ln w="25400" cap="flat">
                <a:solidFill>
                  <a:srgbClr val="3A5E8A"/>
                </a:solidFill>
                <a:prstDash val="solid"/>
                <a:bevel/>
              </a:ln>
              <a:effectLst/>
            </p:spPr>
            <p:txBody>
              <a:bodyPr wrap="square" lIns="45719" tIns="45719" rIns="45719" bIns="45719" numCol="1" anchor="ctr">
                <a:noAutofit/>
              </a:bodyPr>
              <a:lstStyle/>
              <a:p>
                <a:pPr algn="ctr">
                  <a:defRPr>
                    <a:solidFill>
                      <a:srgbClr val="FFFFFF"/>
                    </a:solidFill>
                  </a:defRPr>
                </a:pPr>
                <a:endParaRPr>
                  <a:solidFill>
                    <a:srgbClr val="FFFFFF"/>
                  </a:solidFill>
                </a:endParaRPr>
              </a:p>
            </p:txBody>
          </p:sp>
          <p:sp>
            <p:nvSpPr>
              <p:cNvPr id="26" name="Фигура"/>
              <p:cNvSpPr/>
              <p:nvPr/>
            </p:nvSpPr>
            <p:spPr>
              <a:xfrm>
                <a:off x="344158" y="91716"/>
                <a:ext cx="6210662" cy="1531402"/>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lnTo>
                      <a:pt x="14668" y="947"/>
                    </a:lnTo>
                    <a:cubicBezTo>
                      <a:pt x="14771" y="605"/>
                      <a:pt x="14907" y="286"/>
                      <a:pt x="15073" y="0"/>
                    </a:cubicBezTo>
                    <a:moveTo>
                      <a:pt x="10888" y="1399"/>
                    </a:moveTo>
                    <a:cubicBezTo>
                      <a:pt x="10930" y="1115"/>
                      <a:pt x="10996" y="841"/>
                      <a:pt x="11084" y="582"/>
                    </a:cubicBezTo>
                    <a:moveTo>
                      <a:pt x="6452" y="1676"/>
                    </a:moveTo>
                    <a:lnTo>
                      <a:pt x="6452" y="1676"/>
                    </a:lnTo>
                    <a:cubicBezTo>
                      <a:pt x="6709" y="1897"/>
                      <a:pt x="6947" y="2163"/>
                      <a:pt x="7160" y="2469"/>
                    </a:cubicBezTo>
                    <a:moveTo>
                      <a:pt x="1072" y="7905"/>
                    </a:moveTo>
                    <a:cubicBezTo>
                      <a:pt x="1016" y="7632"/>
                      <a:pt x="974" y="7353"/>
                      <a:pt x="948" y="7071"/>
                    </a:cubicBezTo>
                  </a:path>
                </a:pathLst>
              </a:custGeom>
              <a:noFill/>
              <a:ln w="25400" cap="flat">
                <a:solidFill>
                  <a:srgbClr val="3A5E8A"/>
                </a:solidFill>
                <a:prstDash val="solid"/>
                <a:bevel/>
              </a:ln>
              <a:effectLst/>
            </p:spPr>
            <p:txBody>
              <a:bodyPr wrap="square" lIns="45719" tIns="45719" rIns="45719" bIns="45719" numCol="1" anchor="ctr">
                <a:noAutofit/>
              </a:bodyPr>
              <a:lstStyle/>
              <a:p>
                <a:pPr algn="ctr">
                  <a:defRPr>
                    <a:solidFill>
                      <a:srgbClr val="FFFFFF"/>
                    </a:solidFill>
                  </a:defRPr>
                </a:pPr>
                <a:endParaRPr>
                  <a:solidFill>
                    <a:srgbClr val="FFFFFF"/>
                  </a:solidFill>
                </a:endParaRPr>
              </a:p>
            </p:txBody>
          </p:sp>
        </p:grpSp>
        <p:sp>
          <p:nvSpPr>
            <p:cNvPr id="21" name="Прямоугольник 20"/>
            <p:cNvSpPr/>
            <p:nvPr/>
          </p:nvSpPr>
          <p:spPr>
            <a:xfrm>
              <a:off x="1749885" y="5043177"/>
              <a:ext cx="5606109" cy="1003505"/>
            </a:xfrm>
            <a:prstGeom prst="rect">
              <a:avLst/>
            </a:prstGeom>
          </p:spPr>
          <p:txBody>
            <a:bodyPr wrap="square">
              <a:spAutoFit/>
            </a:bodyPr>
            <a:lstStyle/>
            <a:p>
              <a:pPr marL="336042" indent="-336042" algn="ctr" defTabSz="896111">
                <a:lnSpc>
                  <a:spcPct val="90000"/>
                </a:lnSpc>
                <a:defRPr sz="2842"/>
              </a:pPr>
              <a:r>
                <a:rPr lang="ru-RU" sz="2000" b="1" dirty="0">
                  <a:effectLst>
                    <a:outerShdw blurRad="37338" dist="37338" dir="2700000" rotWithShape="0">
                      <a:srgbClr val="000000">
                        <a:alpha val="43137"/>
                      </a:srgbClr>
                    </a:outerShdw>
                  </a:effectLst>
                  <a:latin typeface="Comic Sans MS" panose="030F0702030302020204" pitchFamily="66" charset="0"/>
                  <a:ea typeface="Segoe Print"/>
                  <a:cs typeface="Segoe Print"/>
                  <a:sym typeface="Segoe Print"/>
                </a:rPr>
                <a:t>КАЛ и МОЧУ </a:t>
              </a:r>
            </a:p>
            <a:p>
              <a:pPr marL="336042" indent="-336042" algn="ctr" defTabSz="896111">
                <a:lnSpc>
                  <a:spcPct val="90000"/>
                </a:lnSpc>
                <a:defRPr sz="2842"/>
              </a:pPr>
              <a:r>
                <a:rPr lang="ru-RU" sz="2000" b="1" dirty="0">
                  <a:effectLst>
                    <a:outerShdw blurRad="37338" dist="37338" dir="2700000" rotWithShape="0">
                      <a:srgbClr val="000000">
                        <a:alpha val="43137"/>
                      </a:srgbClr>
                    </a:outerShdw>
                  </a:effectLst>
                  <a:latin typeface="Comic Sans MS" panose="030F0702030302020204" pitchFamily="66" charset="0"/>
                  <a:ea typeface="Segoe Print"/>
                  <a:cs typeface="Segoe Print"/>
                  <a:sym typeface="Segoe Print"/>
                </a:rPr>
                <a:t>покажи врачу</a:t>
              </a:r>
              <a:r>
                <a:rPr lang="ru-RU" sz="1400" b="1" dirty="0">
                  <a:solidFill>
                    <a:srgbClr val="002060"/>
                  </a:solidFill>
                  <a:effectLst>
                    <a:outerShdw blurRad="37338" dist="37338" dir="2700000" rotWithShape="0">
                      <a:srgbClr val="000000">
                        <a:alpha val="43137"/>
                      </a:srgbClr>
                    </a:outerShdw>
                  </a:effectLst>
                  <a:latin typeface="Comic Sans MS" panose="030F0702030302020204" pitchFamily="66" charset="0"/>
                  <a:ea typeface="Segoe Print"/>
                  <a:cs typeface="Segoe Print"/>
                  <a:sym typeface="Segoe Print"/>
                </a:rPr>
                <a:t>!</a:t>
              </a:r>
            </a:p>
          </p:txBody>
        </p:sp>
      </p:grpSp>
    </p:spTree>
    <p:extLst>
      <p:ext uri="{BB962C8B-B14F-4D97-AF65-F5344CB8AC3E}">
        <p14:creationId xmlns:p14="http://schemas.microsoft.com/office/powerpoint/2010/main" val="1827666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atic0.hln.be/static/photo/2010/11/3/4/20101202115844/media_xl_3964114.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932040" y="4549403"/>
            <a:ext cx="4038600" cy="2278184"/>
          </a:xfrm>
          <a:prstGeom prst="rect">
            <a:avLst/>
          </a:prstGeom>
          <a:noFill/>
          <a:extLst>
            <a:ext uri="{909E8E84-426E-40DD-AFC4-6F175D3DCCD1}">
              <a14:hiddenFill xmlns:a14="http://schemas.microsoft.com/office/drawing/2010/main">
                <a:solidFill>
                  <a:srgbClr val="FFFFFF"/>
                </a:solidFill>
              </a14:hiddenFill>
            </a:ext>
          </a:extLst>
        </p:spPr>
      </p:pic>
      <p:sp>
        <p:nvSpPr>
          <p:cNvPr id="5" name="Объект 4"/>
          <p:cNvSpPr>
            <a:spLocks noGrp="1"/>
          </p:cNvSpPr>
          <p:nvPr>
            <p:ph sz="half" idx="1"/>
          </p:nvPr>
        </p:nvSpPr>
        <p:spPr>
          <a:xfrm>
            <a:off x="0" y="980728"/>
            <a:ext cx="8748464" cy="4032448"/>
          </a:xfrm>
        </p:spPr>
        <p:txBody>
          <a:bodyPr>
            <a:normAutofit fontScale="85000" lnSpcReduction="10000"/>
          </a:bodyPr>
          <a:lstStyle/>
          <a:p>
            <a:pPr marL="137160" indent="0" defTabSz="449263" fontAlgn="base">
              <a:lnSpc>
                <a:spcPct val="130000"/>
              </a:lnSpc>
              <a:spcBef>
                <a:spcPts val="800"/>
              </a:spcBef>
              <a:spcAft>
                <a:spcPct val="0"/>
              </a:spcAft>
              <a:buClr>
                <a:schemeClr val="tx1"/>
              </a:buClr>
              <a:buSzPct val="100000"/>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31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Детей до 6 месяцев купают ежедневно, более старших детей можно купать через день. В жаркое время года ребенка вне зависимости от возраста нужно купать ежедневно. Для купания необходимо использовать рН-нейтральное детское мыло, которое применяют  2 раза в неделю. В конце купания  с мылом ребенка нужно облить водой, температура которой на 1 – 2 градуса ниже, чем вода в ванне (простой метод закаливания).</a:t>
            </a:r>
          </a:p>
          <a:p>
            <a:endParaRPr lang="ru-RU" dirty="0"/>
          </a:p>
        </p:txBody>
      </p:sp>
      <p:sp>
        <p:nvSpPr>
          <p:cNvPr id="6" name="Заголовок 1"/>
          <p:cNvSpPr txBox="1">
            <a:spLocks/>
          </p:cNvSpPr>
          <p:nvPr/>
        </p:nvSpPr>
        <p:spPr>
          <a:xfrm>
            <a:off x="251520" y="188640"/>
            <a:ext cx="8719120" cy="648072"/>
          </a:xfrm>
          <a:prstGeom prst="rect">
            <a:avLst/>
          </a:prstGeom>
        </p:spPr>
        <p:txBody>
          <a:bodyPr vert="horz" anchor="ctr">
            <a:normAutofit fontScale="92500" lnSpcReduction="100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ru-RU" dirty="0" smtClean="0">
                <a:solidFill>
                  <a:srgbClr val="002060"/>
                </a:solidFill>
                <a:effectLst>
                  <a:outerShdw blurRad="38100" dist="38100" dir="2700000" algn="tl">
                    <a:srgbClr val="000000">
                      <a:alpha val="43137"/>
                    </a:srgbClr>
                  </a:outerShdw>
                </a:effectLst>
                <a:latin typeface="+mn-lt"/>
                <a:ea typeface="Cambria Math" panose="02040503050406030204" pitchFamily="18" charset="0"/>
              </a:rPr>
              <a:t>Купание</a:t>
            </a:r>
            <a:endParaRPr lang="ru-RU" dirty="0">
              <a:solidFill>
                <a:srgbClr val="002060"/>
              </a:solidFill>
              <a:effectLst>
                <a:outerShdw blurRad="38100" dist="38100" dir="2700000" algn="tl">
                  <a:srgbClr val="000000">
                    <a:alpha val="43137"/>
                  </a:srgbClr>
                </a:outerShdw>
              </a:effectLst>
              <a:latin typeface="+mn-lt"/>
              <a:ea typeface="Cambria Math" panose="02040503050406030204" pitchFamily="18" charset="0"/>
            </a:endParaRPr>
          </a:p>
        </p:txBody>
      </p:sp>
    </p:spTree>
    <p:extLst>
      <p:ext uri="{BB962C8B-B14F-4D97-AF65-F5344CB8AC3E}">
        <p14:creationId xmlns:p14="http://schemas.microsoft.com/office/powerpoint/2010/main" val="281990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15817" y="675724"/>
            <a:ext cx="3096344" cy="2465244"/>
          </a:xfrm>
        </p:spPr>
        <p:txBody>
          <a:bodyPr/>
          <a:lstStyle/>
          <a:p>
            <a:endParaRPr lang="ru-RU" dirty="0"/>
          </a:p>
        </p:txBody>
      </p:sp>
      <p:sp>
        <p:nvSpPr>
          <p:cNvPr id="3" name="Объект 2"/>
          <p:cNvSpPr>
            <a:spLocks noGrp="1"/>
          </p:cNvSpPr>
          <p:nvPr>
            <p:ph idx="1"/>
          </p:nvPr>
        </p:nvSpPr>
        <p:spPr>
          <a:xfrm>
            <a:off x="107504" y="3356992"/>
            <a:ext cx="8892480" cy="3888432"/>
          </a:xfrm>
        </p:spPr>
        <p:txBody>
          <a:bodyPr>
            <a:noAutofit/>
          </a:bodyPr>
          <a:lstStyle/>
          <a:p>
            <a:pPr defTabSz="449263" fontAlgn="base">
              <a:lnSpc>
                <a:spcPct val="140000"/>
              </a:lnSpc>
              <a:spcBef>
                <a:spcPts val="800"/>
              </a:spcBef>
              <a:spcAft>
                <a:spcPct val="0"/>
              </a:spcAft>
              <a:buClr>
                <a:schemeClr val="tx1"/>
              </a:buClr>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При рождении ребенок четко дифференцирует голос матери, который слышал уже многократно в течение  девяти месяцев беременности в виде приглушенных регулярных звуков.                                           </a:t>
            </a:r>
          </a:p>
          <a:p>
            <a:pPr defTabSz="449263" fontAlgn="base">
              <a:lnSpc>
                <a:spcPct val="140000"/>
              </a:lnSpc>
              <a:spcBef>
                <a:spcPts val="800"/>
              </a:spcBef>
              <a:spcAft>
                <a:spcPct val="0"/>
              </a:spcAft>
              <a:buClr>
                <a:schemeClr val="tx1"/>
              </a:buClr>
              <a:buSzPct val="100000"/>
              <a:buFont typeface="Wingdings" panose="05000000000000000000"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После первой недели жизни либо несколько позднее, ребенок отдает предпочтение голосу своего отца среди всех окружающих мужчин. </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9647" y="118257"/>
            <a:ext cx="3744416" cy="33690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489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000" b="1" dirty="0" smtClean="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rPr>
              <a:t>Купание младенца</a:t>
            </a:r>
            <a:endParaRPr lang="ru-RU" sz="4000" b="1" dirty="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endParaRPr>
          </a:p>
        </p:txBody>
      </p:sp>
      <p:sp>
        <p:nvSpPr>
          <p:cNvPr id="4" name="Номер слайда 3"/>
          <p:cNvSpPr>
            <a:spLocks noGrp="1"/>
          </p:cNvSpPr>
          <p:nvPr>
            <p:ph type="sldNum" sz="quarter" idx="4294967295"/>
          </p:nvPr>
        </p:nvSpPr>
        <p:spPr>
          <a:xfrm>
            <a:off x="6553200" y="6404292"/>
            <a:ext cx="2133600" cy="269241"/>
          </a:xfrm>
          <a:prstGeom prst="rect">
            <a:avLst/>
          </a:prstGeom>
        </p:spPr>
        <p:txBody>
          <a:bodyPr/>
          <a:lstStyle/>
          <a:p>
            <a:fld id="{86CB4B4D-7CA3-9044-876B-883B54F8677D}" type="slidenum">
              <a:rPr lang="ru-RU" smtClean="0"/>
              <a:pPr/>
              <a:t>90</a:t>
            </a:fld>
            <a:endParaRPr lang="ru-RU"/>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4247182"/>
            <a:ext cx="2540100" cy="25401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412776"/>
            <a:ext cx="4320480" cy="3012680"/>
          </a:xfrm>
          <a:prstGeom prst="rect">
            <a:avLst/>
          </a:prstGeom>
          <a:ln>
            <a:noFill/>
          </a:ln>
          <a:effectLst>
            <a:softEdge rad="112500"/>
          </a:effectLst>
        </p:spPr>
        <p:style>
          <a:lnRef idx="2">
            <a:schemeClr val="accent3"/>
          </a:lnRef>
          <a:fillRef idx="1">
            <a:schemeClr val="lt1"/>
          </a:fillRef>
          <a:effectRef idx="0">
            <a:schemeClr val="accent3"/>
          </a:effectRef>
          <a:fontRef idx="minor">
            <a:schemeClr val="dk1"/>
          </a:fontRef>
        </p:style>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772816"/>
            <a:ext cx="3744416" cy="3744416"/>
          </a:xfrm>
          <a:prstGeom prst="rect">
            <a:avLst/>
          </a:prstGeom>
          <a:ln>
            <a:noFill/>
          </a:ln>
          <a:effectLst>
            <a:softEdge rad="112500"/>
          </a:effectLst>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2607585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p:cNvSpPr>
            <a:spLocks noGrp="1"/>
          </p:cNvSpPr>
          <p:nvPr>
            <p:ph idx="1"/>
          </p:nvPr>
        </p:nvSpPr>
        <p:spPr>
          <a:xfrm>
            <a:off x="179512" y="975762"/>
            <a:ext cx="8712968" cy="5860031"/>
          </a:xfrm>
        </p:spPr>
        <p:txBody>
          <a:bodyPr>
            <a:normAutofit/>
          </a:bodyPr>
          <a:lstStyle/>
          <a:p>
            <a:pPr lvl="0" defTabSz="449263" fontAlgn="base">
              <a:lnSpc>
                <a:spcPct val="130000"/>
              </a:lnSpc>
              <a:spcBef>
                <a:spcPts val="800"/>
              </a:spcBef>
              <a:spcAft>
                <a:spcPct val="0"/>
              </a:spcAft>
              <a:buClr>
                <a:schemeClr val="tx1"/>
              </a:buClr>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Начинать купать ребенка нужно в кипяченой воде – до момента заживления пупочного кольца – до 1 месяца, далее можно в обычной воде.</a:t>
            </a:r>
          </a:p>
          <a:p>
            <a:pPr lvl="0" defTabSz="449263" fontAlgn="base">
              <a:lnSpc>
                <a:spcPct val="130000"/>
              </a:lnSpc>
              <a:spcBef>
                <a:spcPts val="800"/>
              </a:spcBef>
              <a:spcAft>
                <a:spcPct val="0"/>
              </a:spcAft>
              <a:buClr>
                <a:schemeClr val="tx1"/>
              </a:buClr>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Для купания лучше использовать специальную детскую ванночку. </a:t>
            </a:r>
          </a:p>
          <a:p>
            <a:pPr lvl="0" defTabSz="449263" fontAlgn="base">
              <a:lnSpc>
                <a:spcPct val="130000"/>
              </a:lnSpc>
              <a:spcBef>
                <a:spcPts val="800"/>
              </a:spcBef>
              <a:spcAft>
                <a:spcPct val="0"/>
              </a:spcAft>
              <a:buClr>
                <a:schemeClr val="tx1"/>
              </a:buClr>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Температура воды для купания 36 – 37 градусов, температура в помещении не менее 21 градуса (для недоношенных детей – 24 градуса).</a:t>
            </a:r>
          </a:p>
          <a:p>
            <a:pPr lvl="0" defTabSz="449263" fontAlgn="base">
              <a:lnSpc>
                <a:spcPct val="130000"/>
              </a:lnSpc>
              <a:spcBef>
                <a:spcPts val="800"/>
              </a:spcBef>
              <a:spcAft>
                <a:spcPct val="0"/>
              </a:spcAft>
              <a:buClr>
                <a:schemeClr val="tx1"/>
              </a:buClr>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Перед купанием ребенка рекомендуется на несколько минут выкладывать голеньким на живот, можно сделать массаж и провести гимнастику.</a:t>
            </a:r>
          </a:p>
        </p:txBody>
      </p:sp>
      <p:sp>
        <p:nvSpPr>
          <p:cNvPr id="4" name="Заголовок 1"/>
          <p:cNvSpPr txBox="1">
            <a:spLocks/>
          </p:cNvSpPr>
          <p:nvPr/>
        </p:nvSpPr>
        <p:spPr>
          <a:xfrm>
            <a:off x="539552" y="396384"/>
            <a:ext cx="8064896" cy="620687"/>
          </a:xfrm>
          <a:prstGeom prst="rect">
            <a:avLst/>
          </a:prstGeom>
        </p:spPr>
        <p:txBody>
          <a:bodyPr vert="horz" anchor="ctr">
            <a:normAutofit fontScale="90000" lnSpcReduction="100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ru-RU" dirty="0" smtClean="0">
                <a:solidFill>
                  <a:srgbClr val="002060"/>
                </a:solidFill>
                <a:latin typeface="+mn-lt"/>
              </a:rPr>
              <a:t>Советы по купанию малыша</a:t>
            </a:r>
            <a:endParaRPr lang="ru-RU" dirty="0">
              <a:solidFill>
                <a:srgbClr val="002060"/>
              </a:solidFill>
              <a:latin typeface="+mn-lt"/>
            </a:endParaRPr>
          </a:p>
        </p:txBody>
      </p:sp>
    </p:spTree>
    <p:extLst>
      <p:ext uri="{BB962C8B-B14F-4D97-AF65-F5344CB8AC3E}">
        <p14:creationId xmlns:p14="http://schemas.microsoft.com/office/powerpoint/2010/main" val="383828491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332656"/>
            <a:ext cx="8064896" cy="620687"/>
          </a:xfrm>
        </p:spPr>
        <p:txBody>
          <a:bodyPr>
            <a:noAutofit/>
          </a:bodyPr>
          <a:lstStyle/>
          <a:p>
            <a:pPr lvl="0">
              <a:spcBef>
                <a:spcPts val="0"/>
              </a:spcBef>
            </a:pPr>
            <a:r>
              <a:rPr lang="ru-RU" sz="3600" dirty="0">
                <a:ln>
                  <a:noFill/>
                </a:ln>
                <a:solidFill>
                  <a:srgbClr val="002060"/>
                </a:solidFill>
                <a:effectLst/>
                <a:latin typeface="Times New Roman" panose="02020603050405020304" pitchFamily="18" charset="0"/>
                <a:ea typeface="+mn-ea"/>
                <a:cs typeface="+mn-cs"/>
              </a:rPr>
              <a:t>Советы по купанию </a:t>
            </a:r>
            <a:r>
              <a:rPr lang="ru-RU" sz="3600" dirty="0" smtClean="0">
                <a:ln>
                  <a:noFill/>
                </a:ln>
                <a:solidFill>
                  <a:srgbClr val="002060"/>
                </a:solidFill>
                <a:effectLst/>
                <a:latin typeface="Times New Roman" panose="02020603050405020304" pitchFamily="18" charset="0"/>
                <a:ea typeface="+mn-ea"/>
                <a:cs typeface="+mn-cs"/>
              </a:rPr>
              <a:t>малыша</a:t>
            </a:r>
            <a:endParaRPr lang="ru-RU" sz="3600" dirty="0"/>
          </a:p>
        </p:txBody>
      </p:sp>
      <p:sp>
        <p:nvSpPr>
          <p:cNvPr id="3" name="Объект 2"/>
          <p:cNvSpPr>
            <a:spLocks noGrp="1"/>
          </p:cNvSpPr>
          <p:nvPr>
            <p:ph idx="1"/>
          </p:nvPr>
        </p:nvSpPr>
        <p:spPr>
          <a:xfrm>
            <a:off x="107504" y="1052736"/>
            <a:ext cx="9144000" cy="5544617"/>
          </a:xfrm>
        </p:spPr>
        <p:txBody>
          <a:bodyPr>
            <a:normAutofit/>
          </a:bodyPr>
          <a:lstStyle/>
          <a:p>
            <a:pPr defTabSz="449263" fontAlgn="base">
              <a:lnSpc>
                <a:spcPct val="130000"/>
              </a:lnSpc>
              <a:spcBef>
                <a:spcPts val="800"/>
              </a:spcBef>
              <a:spcAft>
                <a:spcPct val="0"/>
              </a:spcAft>
              <a:buClr>
                <a:schemeClr val="tx1"/>
              </a:buClr>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Пребывание ребенка в воде должно быть 5 – 10 минут, волосистую часть головы ребенка можно мыть детским мылом или шампунем без слез в направлении ото лба к затылку. Купание тела ребенка с мылом должно быть не чаще 2 –х раз в неделю.</a:t>
            </a:r>
          </a:p>
          <a:p>
            <a:pPr defTabSz="449263" fontAlgn="base">
              <a:lnSpc>
                <a:spcPct val="130000"/>
              </a:lnSpc>
              <a:spcBef>
                <a:spcPts val="800"/>
              </a:spcBef>
              <a:spcAft>
                <a:spcPct val="0"/>
              </a:spcAft>
              <a:buClr>
                <a:schemeClr val="tx1"/>
              </a:buClr>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Лицо следует мыть отдельно чистой водой.</a:t>
            </a:r>
          </a:p>
          <a:p>
            <a:pPr defTabSz="449263" fontAlgn="base">
              <a:lnSpc>
                <a:spcPct val="130000"/>
              </a:lnSpc>
              <a:spcBef>
                <a:spcPts val="800"/>
              </a:spcBef>
              <a:spcAft>
                <a:spcPct val="0"/>
              </a:spcAft>
              <a:buClr>
                <a:schemeClr val="tx1"/>
              </a:buClr>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После купания кожу ребенка следует не вытирать, а промокать мягкой теплой пеленкой, которая хорошо впитывает влагу.</a:t>
            </a:r>
          </a:p>
          <a:p>
            <a:pPr defTabSz="449263" fontAlgn="base">
              <a:lnSpc>
                <a:spcPct val="130000"/>
              </a:lnSpc>
              <a:spcBef>
                <a:spcPts val="800"/>
              </a:spcBef>
              <a:spcAft>
                <a:spcPct val="0"/>
              </a:spcAft>
              <a:buClr>
                <a:schemeClr val="tx1"/>
              </a:buClr>
              <a:buSzPct val="100000"/>
              <a:buFont typeface="Wingdings" panose="05000000000000000000"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Ваши манипуляции должны приносить младенцу только положительные эмоции</a:t>
            </a:r>
            <a:r>
              <a:rPr lang="ru-RU"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a:t>
            </a:r>
          </a:p>
          <a:p>
            <a:endParaRPr lang="ru-RU" dirty="0"/>
          </a:p>
        </p:txBody>
      </p:sp>
    </p:spTree>
    <p:extLst>
      <p:ext uri="{BB962C8B-B14F-4D97-AF65-F5344CB8AC3E}">
        <p14:creationId xmlns:p14="http://schemas.microsoft.com/office/powerpoint/2010/main" val="256482298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4294967295"/>
          </p:nvPr>
        </p:nvSpPr>
        <p:spPr>
          <a:xfrm>
            <a:off x="6553200" y="6404292"/>
            <a:ext cx="2133600" cy="269241"/>
          </a:xfrm>
          <a:prstGeom prst="rect">
            <a:avLst/>
          </a:prstGeom>
        </p:spPr>
        <p:txBody>
          <a:bodyPr/>
          <a:lstStyle/>
          <a:p>
            <a:fld id="{86CB4B4D-7CA3-9044-876B-883B54F8677D}" type="slidenum">
              <a:rPr lang="ru-RU" smtClean="0"/>
              <a:pPr/>
              <a:t>93</a:t>
            </a:fld>
            <a:endParaRPr lang="ru-RU"/>
          </a:p>
        </p:txBody>
      </p:sp>
      <p:pic>
        <p:nvPicPr>
          <p:cNvPr id="3074" name="Picture 2" descr="C:\Users\Bazanova Anna\Desktop\krug_dlya_plavaniya_malysh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589116"/>
            <a:ext cx="5616922" cy="4221134"/>
          </a:xfrm>
          <a:prstGeom prst="rect">
            <a:avLst/>
          </a:prstGeom>
          <a:ln>
            <a:noFill/>
          </a:ln>
          <a:effectLst>
            <a:softEdge rad="112500"/>
          </a:effectLst>
        </p:spPr>
        <p:style>
          <a:lnRef idx="2">
            <a:schemeClr val="accent3"/>
          </a:lnRef>
          <a:fillRef idx="1">
            <a:schemeClr val="lt1"/>
          </a:fillRef>
          <a:effectRef idx="0">
            <a:schemeClr val="accent3"/>
          </a:effectRef>
          <a:fontRef idx="minor">
            <a:schemeClr val="dk1"/>
          </a:fontRef>
        </p:style>
      </p:pic>
      <p:sp>
        <p:nvSpPr>
          <p:cNvPr id="2" name="TextBox 1"/>
          <p:cNvSpPr txBox="1"/>
          <p:nvPr/>
        </p:nvSpPr>
        <p:spPr>
          <a:xfrm>
            <a:off x="382270" y="583812"/>
            <a:ext cx="837975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ru-RU" sz="3600" b="1" i="0" u="none" strike="noStrike" cap="none" spc="0" normalizeH="0" baseline="0" dirty="0" smtClean="0">
                <a:ln>
                  <a:noFill/>
                </a:ln>
                <a:solidFill>
                  <a:schemeClr val="accent4">
                    <a:lumMod val="50000"/>
                  </a:schemeClr>
                </a:solidFill>
                <a:effectLst>
                  <a:outerShdw blurRad="38100" dist="38100" dir="2700000" algn="tl">
                    <a:srgbClr val="000000">
                      <a:alpha val="43137"/>
                    </a:srgbClr>
                  </a:outerShdw>
                </a:effectLst>
                <a:uFillTx/>
                <a:latin typeface="Cambria Math" pitchFamily="18" charset="0"/>
                <a:ea typeface="Cambria Math" pitchFamily="18" charset="0"/>
                <a:sym typeface="Calibri"/>
              </a:rPr>
              <a:t>Плавание</a:t>
            </a:r>
            <a:r>
              <a:rPr kumimoji="0" lang="ru-RU" sz="3600" b="1" i="0" u="none" strike="noStrike" cap="none" spc="0" normalizeH="0" dirty="0" smtClean="0">
                <a:ln>
                  <a:noFill/>
                </a:ln>
                <a:solidFill>
                  <a:schemeClr val="accent4">
                    <a:lumMod val="50000"/>
                  </a:schemeClr>
                </a:solidFill>
                <a:effectLst>
                  <a:outerShdw blurRad="38100" dist="38100" dir="2700000" algn="tl">
                    <a:srgbClr val="000000">
                      <a:alpha val="43137"/>
                    </a:srgbClr>
                  </a:outerShdw>
                </a:effectLst>
                <a:uFillTx/>
                <a:latin typeface="Cambria Math" pitchFamily="18" charset="0"/>
                <a:ea typeface="Cambria Math" pitchFamily="18" charset="0"/>
                <a:sym typeface="Calibri"/>
              </a:rPr>
              <a:t> с кругом на шею</a:t>
            </a:r>
            <a:endParaRPr kumimoji="0" lang="ru-RU" sz="3600" b="1" i="0" u="none" strike="noStrike" cap="none" spc="0" normalizeH="0" baseline="0" dirty="0">
              <a:ln>
                <a:noFill/>
              </a:ln>
              <a:solidFill>
                <a:schemeClr val="accent4">
                  <a:lumMod val="50000"/>
                </a:schemeClr>
              </a:solidFill>
              <a:effectLst>
                <a:outerShdw blurRad="38100" dist="38100" dir="2700000" algn="tl">
                  <a:srgbClr val="000000">
                    <a:alpha val="43137"/>
                  </a:srgbClr>
                </a:outerShdw>
              </a:effectLst>
              <a:uFillTx/>
              <a:latin typeface="Cambria Math" pitchFamily="18" charset="0"/>
              <a:ea typeface="Cambria Math" pitchFamily="18" charset="0"/>
              <a:sym typeface="Calibri"/>
            </a:endParaRPr>
          </a:p>
        </p:txBody>
      </p:sp>
    </p:spTree>
    <p:extLst>
      <p:ext uri="{BB962C8B-B14F-4D97-AF65-F5344CB8AC3E}">
        <p14:creationId xmlns:p14="http://schemas.microsoft.com/office/powerpoint/2010/main" val="1895712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836712"/>
          </a:xfrm>
        </p:spPr>
        <p:txBody>
          <a:bodyPr>
            <a:normAutofit/>
          </a:bodyPr>
          <a:lstStyle/>
          <a:p>
            <a:r>
              <a:rPr lang="ru-RU" dirty="0">
                <a:solidFill>
                  <a:srgbClr val="002060"/>
                </a:solidFill>
                <a:latin typeface="+mn-lt"/>
                <a:ea typeface="Calibri" panose="020F0502020204030204" pitchFamily="34" charset="0"/>
                <a:cs typeface="Times New Roman" panose="02020603050405020304" pitchFamily="18" charset="0"/>
              </a:rPr>
              <a:t>Нельзя купать ребенка в дни</a:t>
            </a:r>
            <a:r>
              <a:rPr lang="ru-RU" dirty="0" smtClean="0">
                <a:solidFill>
                  <a:srgbClr val="002060"/>
                </a:solidFill>
                <a:latin typeface="+mn-lt"/>
                <a:ea typeface="Calibri" panose="020F0502020204030204" pitchFamily="34" charset="0"/>
                <a:cs typeface="Times New Roman" panose="02020603050405020304" pitchFamily="18" charset="0"/>
              </a:rPr>
              <a:t>:</a:t>
            </a:r>
            <a:endParaRPr lang="ru-RU" dirty="0">
              <a:solidFill>
                <a:srgbClr val="002060"/>
              </a:solidFill>
              <a:latin typeface="+mn-lt"/>
            </a:endParaRPr>
          </a:p>
        </p:txBody>
      </p:sp>
      <p:sp>
        <p:nvSpPr>
          <p:cNvPr id="3" name="Объект 2"/>
          <p:cNvSpPr>
            <a:spLocks noGrp="1"/>
          </p:cNvSpPr>
          <p:nvPr>
            <p:ph idx="1"/>
          </p:nvPr>
        </p:nvSpPr>
        <p:spPr>
          <a:xfrm>
            <a:off x="0" y="836712"/>
            <a:ext cx="9144000" cy="5832648"/>
          </a:xfrm>
        </p:spPr>
        <p:txBody>
          <a:bodyPr/>
          <a:lstStyle/>
          <a:p>
            <a:pPr marL="45720" indent="0" algn="just">
              <a:lnSpc>
                <a:spcPct val="115000"/>
              </a:lnSpc>
              <a:spcAft>
                <a:spcPts val="1000"/>
              </a:spcAft>
              <a:buNone/>
            </a:pPr>
            <a:r>
              <a:rPr lang="ru-RU" b="1" dirty="0" smtClean="0">
                <a:latin typeface="Cambria Math" panose="02040503050406030204" pitchFamily="18" charset="0"/>
                <a:ea typeface="Calibri" panose="020F0502020204030204" pitchFamily="34" charset="0"/>
                <a:cs typeface="Times New Roman" panose="02020603050405020304" pitchFamily="18" charset="0"/>
              </a:rPr>
              <a:t>- </a:t>
            </a:r>
            <a:r>
              <a:rPr lang="ru-RU" b="1" dirty="0">
                <a:latin typeface="Cambria Math" panose="02040503050406030204" pitchFamily="18" charset="0"/>
                <a:ea typeface="Calibri" panose="020F0502020204030204" pitchFamily="34" charset="0"/>
                <a:cs typeface="Times New Roman" panose="02020603050405020304" pitchFamily="18" charset="0"/>
              </a:rPr>
              <a:t>отпадения остатка пуповины;</a:t>
            </a:r>
            <a:endParaRPr lang="ru-RU" dirty="0"/>
          </a:p>
          <a:p>
            <a:pPr marL="45720" indent="0" algn="just">
              <a:lnSpc>
                <a:spcPct val="115000"/>
              </a:lnSpc>
              <a:spcAft>
                <a:spcPts val="1000"/>
              </a:spcAft>
              <a:buNone/>
            </a:pPr>
            <a:r>
              <a:rPr lang="ru-RU" b="1" dirty="0">
                <a:latin typeface="Cambria Math" panose="02040503050406030204" pitchFamily="18" charset="0"/>
                <a:ea typeface="Calibri" panose="020F0502020204030204" pitchFamily="34" charset="0"/>
                <a:cs typeface="Times New Roman" panose="02020603050405020304" pitchFamily="18" charset="0"/>
              </a:rPr>
              <a:t>- вакцинации;</a:t>
            </a:r>
            <a:endParaRPr lang="ru-RU" dirty="0"/>
          </a:p>
          <a:p>
            <a:pPr marL="45720" indent="0" algn="just">
              <a:lnSpc>
                <a:spcPct val="115000"/>
              </a:lnSpc>
              <a:spcAft>
                <a:spcPts val="1000"/>
              </a:spcAft>
              <a:buNone/>
            </a:pPr>
            <a:r>
              <a:rPr lang="ru-RU" b="1" dirty="0">
                <a:latin typeface="Cambria Math" panose="02040503050406030204" pitchFamily="18" charset="0"/>
                <a:ea typeface="Calibri" panose="020F0502020204030204" pitchFamily="34" charset="0"/>
                <a:cs typeface="Times New Roman" panose="02020603050405020304" pitchFamily="18" charset="0"/>
              </a:rPr>
              <a:t>- повышения температуры тела выше 37,5</a:t>
            </a:r>
            <a:endParaRPr lang="ru-RU" dirty="0"/>
          </a:p>
          <a:p>
            <a:pPr marL="45720" indent="0" algn="just">
              <a:lnSpc>
                <a:spcPct val="115000"/>
              </a:lnSpc>
              <a:spcAft>
                <a:spcPts val="1000"/>
              </a:spcAft>
              <a:buNone/>
            </a:pPr>
            <a:r>
              <a:rPr lang="ru-RU" b="1" dirty="0">
                <a:latin typeface="Cambria Math" panose="02040503050406030204" pitchFamily="18" charset="0"/>
                <a:ea typeface="Calibri" panose="020F0502020204030204" pitchFamily="34" charset="0"/>
                <a:cs typeface="Times New Roman" panose="02020603050405020304" pitchFamily="18" charset="0"/>
              </a:rPr>
              <a:t>Купание в травах или с использованием каких-либо других средств должно быть рекомендовано только врачом.</a:t>
            </a:r>
            <a:endParaRPr lang="ru-RU" dirty="0"/>
          </a:p>
          <a:p>
            <a:pPr marL="45720" indent="0" algn="just">
              <a:lnSpc>
                <a:spcPct val="115000"/>
              </a:lnSpc>
              <a:spcAft>
                <a:spcPts val="1000"/>
              </a:spcAft>
              <a:buNone/>
            </a:pPr>
            <a:r>
              <a:rPr lang="ru-RU" b="1" dirty="0">
                <a:latin typeface="Cambria Math" panose="02040503050406030204" pitchFamily="18" charset="0"/>
                <a:ea typeface="Calibri" panose="020F0502020204030204" pitchFamily="34" charset="0"/>
                <a:cs typeface="Times New Roman" panose="02020603050405020304" pitchFamily="18" charset="0"/>
              </a:rPr>
              <a:t>Подбор детской косметики проводится по рекомендации врача с учетом типа кожи ребенка.</a:t>
            </a:r>
            <a:endParaRPr lang="ru-RU" dirty="0"/>
          </a:p>
          <a:p>
            <a:endParaRPr lang="ru-RU" dirty="0"/>
          </a:p>
        </p:txBody>
      </p:sp>
    </p:spTree>
    <p:extLst>
      <p:ext uri="{BB962C8B-B14F-4D97-AF65-F5344CB8AC3E}">
        <p14:creationId xmlns:p14="http://schemas.microsoft.com/office/powerpoint/2010/main" val="355106132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9442" y="1"/>
            <a:ext cx="7125113" cy="1052736"/>
          </a:xfrm>
        </p:spPr>
        <p:txBody>
          <a:bodyPr>
            <a:normAutofit/>
          </a:bodyPr>
          <a:lstStyle/>
          <a:p>
            <a:pPr algn="ctr"/>
            <a:r>
              <a:rPr lang="ru-RU" sz="3600" dirty="0" smtClean="0">
                <a:solidFill>
                  <a:srgbClr val="002060"/>
                </a:solidFill>
                <a:latin typeface="+mn-lt"/>
              </a:rPr>
              <a:t>Прогулки.</a:t>
            </a:r>
            <a:endParaRPr lang="ru-RU" sz="3600" dirty="0">
              <a:solidFill>
                <a:srgbClr val="002060"/>
              </a:solidFill>
              <a:latin typeface="+mn-lt"/>
            </a:endParaRPr>
          </a:p>
        </p:txBody>
      </p:sp>
      <p:sp>
        <p:nvSpPr>
          <p:cNvPr id="3" name="Объект 2"/>
          <p:cNvSpPr>
            <a:spLocks noGrp="1"/>
          </p:cNvSpPr>
          <p:nvPr>
            <p:ph idx="1"/>
          </p:nvPr>
        </p:nvSpPr>
        <p:spPr>
          <a:xfrm>
            <a:off x="0" y="764704"/>
            <a:ext cx="9179436" cy="6093295"/>
          </a:xfrm>
        </p:spPr>
        <p:txBody>
          <a:bodyPr>
            <a:normAutofit fontScale="92500" lnSpcReduction="20000"/>
          </a:bodyPr>
          <a:lstStyle/>
          <a:p>
            <a:pPr marL="38735" indent="0" algn="just">
              <a:lnSpc>
                <a:spcPct val="115000"/>
              </a:lnSpc>
              <a:spcAft>
                <a:spcPts val="1000"/>
              </a:spcAft>
              <a:buNone/>
            </a:pPr>
            <a:r>
              <a:rPr lang="ru-RU" dirty="0">
                <a:latin typeface="Cambria Math" panose="02040503050406030204" pitchFamily="18" charset="0"/>
                <a:ea typeface="Calibri" panose="020F0502020204030204" pitchFamily="34" charset="0"/>
                <a:cs typeface="Times New Roman" panose="02020603050405020304" pitchFamily="18" charset="0"/>
              </a:rPr>
              <a:t>Начинают по рекомендации врача и проводить их желательно ежедневно.</a:t>
            </a:r>
            <a:endParaRPr lang="ru-RU" dirty="0"/>
          </a:p>
          <a:p>
            <a:pPr marL="495935" indent="-457200" algn="just">
              <a:lnSpc>
                <a:spcPct val="115000"/>
              </a:lnSpc>
              <a:spcAft>
                <a:spcPts val="1000"/>
              </a:spcAft>
              <a:buFont typeface="Wingdings" panose="05000000000000000000" pitchFamily="2" charset="2"/>
              <a:buChar char="v"/>
            </a:pPr>
            <a:r>
              <a:rPr lang="ru-RU"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В </a:t>
            </a:r>
            <a:r>
              <a:rPr lang="ru-RU"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зимний период года гулять с детьми  можно при температуре воздуха не менее 10 градусов</a:t>
            </a:r>
            <a:r>
              <a:rPr lang="ru-RU"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a:t>
            </a:r>
            <a:r>
              <a:rPr lang="ru-RU" dirty="0">
                <a:latin typeface="Cambria Math" panose="02040503050406030204" pitchFamily="18" charset="0"/>
                <a:ea typeface="Calibri" panose="020F0502020204030204" pitchFamily="34" charset="0"/>
                <a:cs typeface="Times New Roman" panose="02020603050405020304" pitchFamily="18" charset="0"/>
              </a:rPr>
              <a:t> Начинать с 15 – 20 минут, постепенно увеличивая время прогулки (необходимо ориентироваться на настроение ребенка</a:t>
            </a:r>
            <a:r>
              <a:rPr lang="ru-RU" dirty="0" smtClean="0">
                <a:latin typeface="Cambria Math" panose="02040503050406030204" pitchFamily="18" charset="0"/>
                <a:ea typeface="Calibri" panose="020F0502020204030204" pitchFamily="34" charset="0"/>
                <a:cs typeface="Times New Roman" panose="02020603050405020304" pitchFamily="18" charset="0"/>
              </a:rPr>
              <a:t>).</a:t>
            </a:r>
            <a:endParaRPr lang="ru-RU" dirty="0" smtClean="0"/>
          </a:p>
          <a:p>
            <a:pPr marL="495935" indent="-457200" algn="just">
              <a:lnSpc>
                <a:spcPct val="115000"/>
              </a:lnSpc>
              <a:spcAft>
                <a:spcPts val="1000"/>
              </a:spcAft>
              <a:buFont typeface="Wingdings" panose="05000000000000000000" pitchFamily="2" charset="2"/>
              <a:buChar char="v"/>
            </a:pPr>
            <a:r>
              <a:rPr lang="ru-RU"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В </a:t>
            </a:r>
            <a:r>
              <a:rPr lang="ru-RU"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летний период можно гулять с малышом сразу после выписки из стационара, лучше в лесопарковой зоне. Нельзя размещать ребенка под прямыми лучами солнца – это может привести к ожогу и перегреву его</a:t>
            </a:r>
            <a:r>
              <a:rPr lang="ru-RU"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a:t>
            </a:r>
          </a:p>
          <a:p>
            <a:pPr marL="137160" indent="0">
              <a:lnSpc>
                <a:spcPct val="107000"/>
              </a:lnSpc>
              <a:spcAft>
                <a:spcPts val="800"/>
              </a:spcAft>
              <a:buNone/>
            </a:pPr>
            <a:r>
              <a:rPr lang="ru-RU" i="1" dirty="0">
                <a:latin typeface="Cambria Math" panose="02040503050406030204" pitchFamily="18" charset="0"/>
                <a:ea typeface="Calibri" panose="020F0502020204030204" pitchFamily="34" charset="0"/>
                <a:cs typeface="Times New Roman" panose="02020603050405020304" pitchFamily="18" charset="0"/>
              </a:rPr>
              <a:t>Одежда  для ребенка используется по сезону и по принципу: «Сколько слоев одето на маме – плюс один слой на ребенка».</a:t>
            </a:r>
            <a:endParaRPr lang="ru-RU" sz="1800" dirty="0">
              <a:latin typeface="Calibri" panose="020F0502020204030204" pitchFamily="34" charset="0"/>
              <a:ea typeface="Calibri" panose="020F0502020204030204" pitchFamily="34" charset="0"/>
              <a:cs typeface="Times New Roman" panose="02020603050405020304" pitchFamily="18" charset="0"/>
            </a:endParaRPr>
          </a:p>
          <a:p>
            <a:pPr marL="495935" indent="-457200" algn="just">
              <a:lnSpc>
                <a:spcPct val="115000"/>
              </a:lnSpc>
              <a:spcAft>
                <a:spcPts val="1000"/>
              </a:spcAft>
              <a:buFont typeface="Wingdings" panose="05000000000000000000" pitchFamily="2" charset="2"/>
              <a:buChar char="v"/>
            </a:pPr>
            <a:endParaRPr lang="ru-RU"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a:p>
            <a:pPr marL="0" indent="0">
              <a:buNone/>
            </a:pPr>
            <a:endParaRPr lang="ru-RU" dirty="0"/>
          </a:p>
        </p:txBody>
      </p:sp>
    </p:spTree>
    <p:extLst>
      <p:ext uri="{BB962C8B-B14F-4D97-AF65-F5344CB8AC3E}">
        <p14:creationId xmlns:p14="http://schemas.microsoft.com/office/powerpoint/2010/main" val="374990032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000" b="1" dirty="0" smtClean="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rPr>
              <a:t>ПРОГУЛКИ</a:t>
            </a:r>
            <a:endParaRPr lang="ru-RU" sz="4000" b="1" dirty="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endParaRPr>
          </a:p>
        </p:txBody>
      </p:sp>
      <p:sp>
        <p:nvSpPr>
          <p:cNvPr id="3" name="Текст 2"/>
          <p:cNvSpPr>
            <a:spLocks noGrp="1"/>
          </p:cNvSpPr>
          <p:nvPr>
            <p:ph type="body" idx="1"/>
          </p:nvPr>
        </p:nvSpPr>
        <p:spPr>
          <a:xfrm>
            <a:off x="683568" y="4941168"/>
            <a:ext cx="8460432" cy="1800200"/>
          </a:xfrm>
        </p:spPr>
        <p:txBody>
          <a:bodyPr>
            <a:normAutofit fontScale="85000" lnSpcReduction="20000"/>
          </a:bodyPr>
          <a:lstStyle/>
          <a:p>
            <a:pPr marL="0" indent="0">
              <a:buNone/>
            </a:pPr>
            <a:r>
              <a:rPr lang="ru-RU" b="1" dirty="0" smtClean="0">
                <a:solidFill>
                  <a:schemeClr val="accent3">
                    <a:lumMod val="50000"/>
                  </a:schemeClr>
                </a:solidFill>
              </a:rPr>
              <a:t>	</a:t>
            </a:r>
            <a:r>
              <a:rPr lang="ru-RU" dirty="0" smtClean="0">
                <a:solidFill>
                  <a:schemeClr val="accent3">
                    <a:lumMod val="50000"/>
                  </a:schemeClr>
                </a:solidFill>
              </a:rPr>
              <a:t>          </a:t>
            </a:r>
            <a:r>
              <a:rPr lang="ru-RU" dirty="0" smtClean="0">
                <a:solidFill>
                  <a:schemeClr val="tx1"/>
                </a:solidFill>
                <a:effectLst>
                  <a:outerShdw blurRad="38100" dist="38100" dir="2700000" algn="tl">
                    <a:srgbClr val="000000">
                      <a:alpha val="43137"/>
                    </a:srgbClr>
                  </a:outerShdw>
                </a:effectLst>
              </a:rPr>
              <a:t>ЛЕТО				ЗИМА</a:t>
            </a:r>
          </a:p>
          <a:p>
            <a:pPr marL="0" indent="0">
              <a:buNone/>
            </a:pPr>
            <a:r>
              <a:rPr lang="ru-RU" dirty="0" smtClean="0">
                <a:solidFill>
                  <a:schemeClr val="tx1"/>
                </a:solidFill>
                <a:effectLst>
                  <a:outerShdw blurRad="38100" dist="38100" dir="2700000" algn="tl">
                    <a:srgbClr val="000000">
                      <a:alpha val="43137"/>
                    </a:srgbClr>
                  </a:outerShdw>
                </a:effectLst>
              </a:rPr>
              <a:t>	До +30 С⁰			До -15 С⁰</a:t>
            </a:r>
          </a:p>
          <a:p>
            <a:pPr marL="0" indent="0">
              <a:buNone/>
            </a:pPr>
            <a:r>
              <a:rPr lang="ru-RU" dirty="0" smtClean="0">
                <a:solidFill>
                  <a:schemeClr val="tx1"/>
                </a:solidFill>
                <a:effectLst>
                  <a:outerShdw blurRad="38100" dist="38100" dir="2700000" algn="tl">
                    <a:srgbClr val="000000">
                      <a:alpha val="43137"/>
                    </a:srgbClr>
                  </a:outerShdw>
                </a:effectLst>
              </a:rPr>
              <a:t>					При ветре и 								высокой влажности до -10 </a:t>
            </a:r>
            <a:r>
              <a:rPr lang="ru-RU" dirty="0" smtClean="0">
                <a:solidFill>
                  <a:schemeClr val="accent3">
                    <a:lumMod val="50000"/>
                  </a:schemeClr>
                </a:solidFill>
              </a:rPr>
              <a:t>С⁰</a:t>
            </a:r>
            <a:endParaRPr lang="ru-RU" dirty="0">
              <a:solidFill>
                <a:schemeClr val="accent3">
                  <a:lumMod val="50000"/>
                </a:schemeClr>
              </a:solidFill>
            </a:endParaRPr>
          </a:p>
        </p:txBody>
      </p:sp>
      <p:sp>
        <p:nvSpPr>
          <p:cNvPr id="4" name="Номер слайда 3"/>
          <p:cNvSpPr>
            <a:spLocks noGrp="1"/>
          </p:cNvSpPr>
          <p:nvPr>
            <p:ph type="sldNum" sz="quarter" idx="4294967295"/>
          </p:nvPr>
        </p:nvSpPr>
        <p:spPr>
          <a:xfrm>
            <a:off x="6553200" y="6404292"/>
            <a:ext cx="2133600" cy="269241"/>
          </a:xfrm>
          <a:prstGeom prst="rect">
            <a:avLst/>
          </a:prstGeom>
        </p:spPr>
        <p:txBody>
          <a:bodyPr/>
          <a:lstStyle/>
          <a:p>
            <a:fld id="{86CB4B4D-7CA3-9044-876B-883B54F8677D}" type="slidenum">
              <a:rPr lang="ru-RU" smtClean="0"/>
              <a:pPr/>
              <a:t>96</a:t>
            </a:fld>
            <a:endParaRPr lang="ru-RU"/>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268760"/>
            <a:ext cx="5544616" cy="350003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4111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КОЛИКИ - что делать?"/>
          <p:cNvSpPr txBox="1">
            <a:spLocks noGrp="1"/>
          </p:cNvSpPr>
          <p:nvPr>
            <p:ph type="title"/>
          </p:nvPr>
        </p:nvSpPr>
        <p:spPr>
          <a:xfrm>
            <a:off x="0" y="332657"/>
            <a:ext cx="9144000" cy="1152127"/>
          </a:xfrm>
          <a:prstGeom prst="rect">
            <a:avLst/>
          </a:prstGeom>
        </p:spPr>
        <p:txBody>
          <a:bodyPr/>
          <a:lstStyle>
            <a:lvl1pPr>
              <a:defRPr sz="4800" b="1">
                <a:latin typeface="Segoe Print"/>
                <a:ea typeface="Segoe Print"/>
                <a:cs typeface="Segoe Print"/>
                <a:sym typeface="Segoe Print"/>
              </a:defRPr>
            </a:lvl1pPr>
          </a:lstStyle>
          <a:p>
            <a:pPr>
              <a:defRPr sz="3900" b="0">
                <a:latin typeface="Calibri"/>
                <a:ea typeface="Calibri"/>
                <a:cs typeface="Calibri"/>
                <a:sym typeface="Calibri"/>
              </a:defRPr>
            </a:pPr>
            <a:r>
              <a:rPr sz="4800" b="1" dirty="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rPr>
              <a:t>КОЛИКИ - </a:t>
            </a:r>
            <a:r>
              <a:rPr sz="4800" b="1" dirty="0" err="1">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rPr>
              <a:t>что</a:t>
            </a:r>
            <a:r>
              <a:rPr sz="4800" b="1" dirty="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rPr>
              <a:t> </a:t>
            </a:r>
            <a:r>
              <a:rPr sz="4800" b="1" dirty="0" err="1">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rPr>
              <a:t>делать</a:t>
            </a:r>
            <a:r>
              <a:rPr sz="4800" b="1" dirty="0">
                <a:solidFill>
                  <a:schemeClr val="accent4">
                    <a:lumMod val="50000"/>
                  </a:schemeClr>
                </a:solidFill>
                <a:effectLst>
                  <a:outerShdw blurRad="38100" dist="38100" dir="2700000" algn="tl">
                    <a:srgbClr val="000000">
                      <a:alpha val="43137"/>
                    </a:srgbClr>
                  </a:outerShdw>
                </a:effectLst>
                <a:latin typeface="Cambria Math" pitchFamily="18" charset="0"/>
                <a:ea typeface="Cambria Math" pitchFamily="18" charset="0"/>
                <a:sym typeface="Segoe Print"/>
              </a:rPr>
              <a:t>?</a:t>
            </a:r>
          </a:p>
        </p:txBody>
      </p:sp>
      <p:sp>
        <p:nvSpPr>
          <p:cNvPr id="249" name="Выкладывание на животик…"/>
          <p:cNvSpPr txBox="1">
            <a:spLocks noGrp="1"/>
          </p:cNvSpPr>
          <p:nvPr>
            <p:ph type="body" sz="half" idx="1"/>
          </p:nvPr>
        </p:nvSpPr>
        <p:spPr>
          <a:xfrm>
            <a:off x="5364088" y="1916830"/>
            <a:ext cx="3779912" cy="3960442"/>
          </a:xfrm>
          <a:prstGeom prst="rect">
            <a:avLst/>
          </a:prstGeom>
        </p:spPr>
        <p:txBody>
          <a:bodyPr>
            <a:normAutofit/>
          </a:bodyPr>
          <a:lstStyle/>
          <a:p>
            <a:pPr>
              <a:lnSpc>
                <a:spcPct val="80000"/>
              </a:lnSpc>
              <a:spcBef>
                <a:spcPts val="600"/>
              </a:spcBef>
              <a:buFont typeface="Wingdings" pitchFamily="2" charset="2"/>
              <a:buChar char="Ø"/>
              <a:defRPr sz="2700"/>
            </a:pPr>
            <a:r>
              <a:rPr sz="2400" i="1" dirty="0" err="1">
                <a:latin typeface="Times New Roman" panose="02020603050405020304" pitchFamily="18" charset="0"/>
                <a:cs typeface="Times New Roman" panose="02020603050405020304" pitchFamily="18" charset="0"/>
              </a:rPr>
              <a:t>Выкладывание</a:t>
            </a:r>
            <a:r>
              <a:rPr sz="2400" i="1" dirty="0">
                <a:latin typeface="Times New Roman" panose="02020603050405020304" pitchFamily="18" charset="0"/>
                <a:cs typeface="Times New Roman" panose="02020603050405020304" pitchFamily="18" charset="0"/>
              </a:rPr>
              <a:t> </a:t>
            </a:r>
            <a:r>
              <a:rPr sz="2400" i="1" dirty="0" err="1">
                <a:latin typeface="Times New Roman" panose="02020603050405020304" pitchFamily="18" charset="0"/>
                <a:cs typeface="Times New Roman" panose="02020603050405020304" pitchFamily="18" charset="0"/>
              </a:rPr>
              <a:t>на</a:t>
            </a:r>
            <a:r>
              <a:rPr sz="2400" i="1" dirty="0">
                <a:latin typeface="Times New Roman" panose="02020603050405020304" pitchFamily="18" charset="0"/>
                <a:cs typeface="Times New Roman" panose="02020603050405020304" pitchFamily="18" charset="0"/>
              </a:rPr>
              <a:t> </a:t>
            </a:r>
            <a:r>
              <a:rPr sz="2400" i="1" dirty="0" err="1" smtClean="0">
                <a:latin typeface="Times New Roman" panose="02020603050405020304" pitchFamily="18" charset="0"/>
                <a:cs typeface="Times New Roman" panose="02020603050405020304" pitchFamily="18" charset="0"/>
              </a:rPr>
              <a:t>животик</a:t>
            </a:r>
            <a:r>
              <a:rPr lang="ru-RU" sz="2400" i="1" dirty="0" smtClean="0">
                <a:latin typeface="Times New Roman" panose="02020603050405020304" pitchFamily="18" charset="0"/>
                <a:cs typeface="Times New Roman" panose="02020603050405020304" pitchFamily="18" charset="0"/>
              </a:rPr>
              <a:t> перед кормлением</a:t>
            </a:r>
            <a:endParaRPr sz="2400" i="1" dirty="0">
              <a:latin typeface="Times New Roman" panose="02020603050405020304" pitchFamily="18" charset="0"/>
              <a:cs typeface="Times New Roman" panose="02020603050405020304" pitchFamily="18" charset="0"/>
            </a:endParaRPr>
          </a:p>
          <a:p>
            <a:pPr>
              <a:lnSpc>
                <a:spcPct val="80000"/>
              </a:lnSpc>
              <a:spcBef>
                <a:spcPts val="600"/>
              </a:spcBef>
              <a:buFont typeface="Wingdings" pitchFamily="2" charset="2"/>
              <a:buChar char="Ø"/>
              <a:defRPr sz="2700"/>
            </a:pPr>
            <a:r>
              <a:rPr sz="2400" i="1" dirty="0" err="1">
                <a:latin typeface="Times New Roman" panose="02020603050405020304" pitchFamily="18" charset="0"/>
                <a:cs typeface="Times New Roman" panose="02020603050405020304" pitchFamily="18" charset="0"/>
              </a:rPr>
              <a:t>Массаж</a:t>
            </a:r>
            <a:r>
              <a:rPr sz="2400" i="1" dirty="0">
                <a:latin typeface="Times New Roman" panose="02020603050405020304" pitchFamily="18" charset="0"/>
                <a:cs typeface="Times New Roman" panose="02020603050405020304" pitchFamily="18" charset="0"/>
              </a:rPr>
              <a:t> </a:t>
            </a:r>
            <a:r>
              <a:rPr sz="2400" i="1" dirty="0" err="1">
                <a:latin typeface="Times New Roman" panose="02020603050405020304" pitchFamily="18" charset="0"/>
                <a:cs typeface="Times New Roman" panose="02020603050405020304" pitchFamily="18" charset="0"/>
              </a:rPr>
              <a:t>живота</a:t>
            </a:r>
            <a:endParaRPr sz="2400" i="1" dirty="0">
              <a:latin typeface="Times New Roman" panose="02020603050405020304" pitchFamily="18" charset="0"/>
              <a:cs typeface="Times New Roman" panose="02020603050405020304" pitchFamily="18" charset="0"/>
            </a:endParaRPr>
          </a:p>
          <a:p>
            <a:pPr>
              <a:lnSpc>
                <a:spcPct val="80000"/>
              </a:lnSpc>
              <a:spcBef>
                <a:spcPts val="600"/>
              </a:spcBef>
              <a:buFont typeface="Wingdings" pitchFamily="2" charset="2"/>
              <a:buChar char="Ø"/>
              <a:defRPr sz="2700"/>
            </a:pPr>
            <a:r>
              <a:rPr sz="2400" i="1" dirty="0" err="1" smtClean="0">
                <a:latin typeface="Times New Roman" panose="02020603050405020304" pitchFamily="18" charset="0"/>
                <a:cs typeface="Times New Roman" panose="02020603050405020304" pitchFamily="18" charset="0"/>
              </a:rPr>
              <a:t>Грелк</a:t>
            </a:r>
            <a:r>
              <a:rPr lang="ru-RU" sz="2400" i="1" dirty="0" smtClean="0">
                <a:latin typeface="Times New Roman" panose="02020603050405020304" pitchFamily="18" charset="0"/>
                <a:cs typeface="Times New Roman" panose="02020603050405020304" pitchFamily="18" charset="0"/>
              </a:rPr>
              <a:t>а</a:t>
            </a:r>
            <a:endParaRPr sz="2400" i="1" dirty="0">
              <a:latin typeface="Times New Roman" panose="02020603050405020304" pitchFamily="18" charset="0"/>
              <a:cs typeface="Times New Roman" panose="02020603050405020304" pitchFamily="18" charset="0"/>
            </a:endParaRPr>
          </a:p>
          <a:p>
            <a:pPr>
              <a:lnSpc>
                <a:spcPct val="80000"/>
              </a:lnSpc>
              <a:spcBef>
                <a:spcPts val="600"/>
              </a:spcBef>
              <a:buFont typeface="Wingdings" pitchFamily="2" charset="2"/>
              <a:buChar char="Ø"/>
              <a:defRPr sz="2700"/>
            </a:pPr>
            <a:r>
              <a:rPr sz="2400" i="1" dirty="0" err="1">
                <a:latin typeface="Times New Roman" panose="02020603050405020304" pitchFamily="18" charset="0"/>
                <a:cs typeface="Times New Roman" panose="02020603050405020304" pitchFamily="18" charset="0"/>
              </a:rPr>
              <a:t>Контакт</a:t>
            </a:r>
            <a:r>
              <a:rPr sz="2400" i="1" dirty="0">
                <a:latin typeface="Times New Roman" panose="02020603050405020304" pitchFamily="18" charset="0"/>
                <a:cs typeface="Times New Roman" panose="02020603050405020304" pitchFamily="18" charset="0"/>
              </a:rPr>
              <a:t> «</a:t>
            </a:r>
            <a:r>
              <a:rPr sz="2400" i="1" dirty="0" err="1">
                <a:latin typeface="Times New Roman" panose="02020603050405020304" pitchFamily="18" charset="0"/>
                <a:cs typeface="Times New Roman" panose="02020603050405020304" pitchFamily="18" charset="0"/>
              </a:rPr>
              <a:t>кожа</a:t>
            </a:r>
            <a:r>
              <a:rPr sz="2400" i="1" dirty="0">
                <a:latin typeface="Times New Roman" panose="02020603050405020304" pitchFamily="18" charset="0"/>
                <a:cs typeface="Times New Roman" panose="02020603050405020304" pitchFamily="18" charset="0"/>
              </a:rPr>
              <a:t> к </a:t>
            </a:r>
            <a:r>
              <a:rPr sz="2400" i="1" dirty="0" err="1">
                <a:latin typeface="Times New Roman" panose="02020603050405020304" pitchFamily="18" charset="0"/>
                <a:cs typeface="Times New Roman" panose="02020603050405020304" pitchFamily="18" charset="0"/>
              </a:rPr>
              <a:t>коже</a:t>
            </a:r>
            <a:r>
              <a:rPr sz="2400" i="1" dirty="0">
                <a:latin typeface="Times New Roman" panose="02020603050405020304" pitchFamily="18" charset="0"/>
                <a:cs typeface="Times New Roman" panose="02020603050405020304" pitchFamily="18" charset="0"/>
              </a:rPr>
              <a:t>»</a:t>
            </a:r>
          </a:p>
          <a:p>
            <a:pPr>
              <a:lnSpc>
                <a:spcPct val="80000"/>
              </a:lnSpc>
              <a:spcBef>
                <a:spcPts val="600"/>
              </a:spcBef>
              <a:buFont typeface="Wingdings" pitchFamily="2" charset="2"/>
              <a:buChar char="Ø"/>
              <a:defRPr sz="2700"/>
            </a:pPr>
            <a:r>
              <a:rPr sz="2400" i="1" dirty="0" err="1">
                <a:latin typeface="Times New Roman" panose="02020603050405020304" pitchFamily="18" charset="0"/>
                <a:cs typeface="Times New Roman" panose="02020603050405020304" pitchFamily="18" charset="0"/>
              </a:rPr>
              <a:t>Газоотводная</a:t>
            </a:r>
            <a:r>
              <a:rPr sz="2400" i="1" dirty="0">
                <a:latin typeface="Times New Roman" panose="02020603050405020304" pitchFamily="18" charset="0"/>
                <a:cs typeface="Times New Roman" panose="02020603050405020304" pitchFamily="18" charset="0"/>
              </a:rPr>
              <a:t> </a:t>
            </a:r>
            <a:r>
              <a:rPr sz="2400" i="1" dirty="0" err="1">
                <a:latin typeface="Times New Roman" panose="02020603050405020304" pitchFamily="18" charset="0"/>
                <a:cs typeface="Times New Roman" panose="02020603050405020304" pitchFamily="18" charset="0"/>
              </a:rPr>
              <a:t>трубка</a:t>
            </a:r>
            <a:endParaRPr sz="2400" i="1" dirty="0">
              <a:latin typeface="Times New Roman" panose="02020603050405020304" pitchFamily="18" charset="0"/>
              <a:cs typeface="Times New Roman" panose="02020603050405020304" pitchFamily="18" charset="0"/>
            </a:endParaRPr>
          </a:p>
          <a:p>
            <a:pPr>
              <a:lnSpc>
                <a:spcPct val="80000"/>
              </a:lnSpc>
              <a:spcBef>
                <a:spcPts val="600"/>
              </a:spcBef>
              <a:buFont typeface="Wingdings" pitchFamily="2" charset="2"/>
              <a:buChar char="Ø"/>
              <a:defRPr sz="2700"/>
            </a:pPr>
            <a:r>
              <a:rPr sz="2400" i="1" dirty="0">
                <a:latin typeface="Times New Roman" panose="02020603050405020304" pitchFamily="18" charset="0"/>
                <a:cs typeface="Times New Roman" panose="02020603050405020304" pitchFamily="18" charset="0"/>
              </a:rPr>
              <a:t>Противоколиковые </a:t>
            </a:r>
            <a:r>
              <a:rPr sz="2400" i="1" dirty="0" err="1" smtClean="0">
                <a:latin typeface="Times New Roman" panose="02020603050405020304" pitchFamily="18" charset="0"/>
                <a:cs typeface="Times New Roman" panose="02020603050405020304" pitchFamily="18" charset="0"/>
              </a:rPr>
              <a:t>препараты</a:t>
            </a:r>
            <a:endParaRPr sz="2400" i="1" dirty="0">
              <a:latin typeface="Times New Roman" panose="02020603050405020304" pitchFamily="18" charset="0"/>
              <a:cs typeface="Times New Roman" panose="02020603050405020304" pitchFamily="18" charset="0"/>
            </a:endParaRPr>
          </a:p>
          <a:p>
            <a:pPr marL="137160" indent="0">
              <a:lnSpc>
                <a:spcPct val="80000"/>
              </a:lnSpc>
              <a:spcBef>
                <a:spcPts val="600"/>
              </a:spcBef>
              <a:buNone/>
              <a:defRPr sz="2700"/>
            </a:pPr>
            <a:r>
              <a:rPr sz="2400" i="1" dirty="0">
                <a:latin typeface="Times New Roman" panose="02020603050405020304" pitchFamily="18" charset="0"/>
                <a:cs typeface="Times New Roman" panose="02020603050405020304" pitchFamily="18" charset="0"/>
              </a:rPr>
              <a:t>(</a:t>
            </a:r>
            <a:r>
              <a:rPr sz="2400" i="1" u="sng" dirty="0" err="1">
                <a:latin typeface="Times New Roman" panose="02020603050405020304" pitchFamily="18" charset="0"/>
                <a:cs typeface="Times New Roman" panose="02020603050405020304" pitchFamily="18" charset="0"/>
              </a:rPr>
              <a:t>по</a:t>
            </a:r>
            <a:r>
              <a:rPr sz="2400" i="1" u="sng" dirty="0">
                <a:latin typeface="Times New Roman" panose="02020603050405020304" pitchFamily="18" charset="0"/>
                <a:cs typeface="Times New Roman" panose="02020603050405020304" pitchFamily="18" charset="0"/>
              </a:rPr>
              <a:t> </a:t>
            </a:r>
            <a:r>
              <a:rPr sz="2400" i="1" u="sng" dirty="0" err="1">
                <a:latin typeface="Times New Roman" panose="02020603050405020304" pitchFamily="18" charset="0"/>
                <a:cs typeface="Times New Roman" panose="02020603050405020304" pitchFamily="18" charset="0"/>
              </a:rPr>
              <a:t>назначению</a:t>
            </a:r>
            <a:r>
              <a:rPr sz="2400" i="1" u="sng" dirty="0">
                <a:latin typeface="Times New Roman" panose="02020603050405020304" pitchFamily="18" charset="0"/>
                <a:cs typeface="Times New Roman" panose="02020603050405020304" pitchFamily="18" charset="0"/>
              </a:rPr>
              <a:t> </a:t>
            </a:r>
            <a:r>
              <a:rPr sz="2400" i="1" u="sng" dirty="0" err="1">
                <a:latin typeface="Times New Roman" panose="02020603050405020304" pitchFamily="18" charset="0"/>
                <a:cs typeface="Times New Roman" panose="02020603050405020304" pitchFamily="18" charset="0"/>
              </a:rPr>
              <a:t>врача</a:t>
            </a:r>
            <a:r>
              <a:rPr sz="2400" i="1" u="sng" dirty="0" smtClean="0">
                <a:latin typeface="Times New Roman" panose="02020603050405020304" pitchFamily="18" charset="0"/>
                <a:cs typeface="Times New Roman" panose="02020603050405020304" pitchFamily="18" charset="0"/>
              </a:rPr>
              <a:t>!</a:t>
            </a:r>
            <a:r>
              <a:rPr lang="ru-RU" sz="2400" i="1" dirty="0" smtClean="0">
                <a:latin typeface="Times New Roman" panose="02020603050405020304" pitchFamily="18" charset="0"/>
                <a:cs typeface="Times New Roman" panose="02020603050405020304" pitchFamily="18" charset="0"/>
              </a:rPr>
              <a:t>)</a:t>
            </a:r>
            <a:endParaRPr sz="2400" i="1" dirty="0">
              <a:latin typeface="Times New Roman" panose="02020603050405020304" pitchFamily="18" charset="0"/>
              <a:cs typeface="Times New Roman" panose="02020603050405020304" pitchFamily="18" charset="0"/>
            </a:endParaRPr>
          </a:p>
        </p:txBody>
      </p:sp>
      <p:sp>
        <p:nvSpPr>
          <p:cNvPr id="251" name="«Дежурные» колики 19.00 – 21.00 !"/>
          <p:cNvSpPr txBox="1"/>
          <p:nvPr/>
        </p:nvSpPr>
        <p:spPr>
          <a:xfrm>
            <a:off x="323526" y="6021288"/>
            <a:ext cx="8568954" cy="58477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r>
              <a:rPr lang="ru-RU" sz="3200" b="1" dirty="0" smtClean="0">
                <a:effectLst>
                  <a:outerShdw blurRad="38100" dist="38100" dir="2700000" algn="tl">
                    <a:srgbClr val="000000">
                      <a:alpha val="43137"/>
                    </a:srgbClr>
                  </a:outerShdw>
                </a:effectLst>
                <a:latin typeface="Cambria Math" pitchFamily="18" charset="0"/>
                <a:ea typeface="Cambria Math" pitchFamily="18" charset="0"/>
                <a:cs typeface="Segoe Print"/>
                <a:sym typeface="Segoe Print"/>
              </a:rPr>
              <a:t>«</a:t>
            </a:r>
            <a:r>
              <a:rPr sz="3200" b="1" dirty="0" err="1" smtClean="0">
                <a:effectLst>
                  <a:outerShdw blurRad="38100" dist="38100" dir="2700000" algn="tl">
                    <a:srgbClr val="000000">
                      <a:alpha val="43137"/>
                    </a:srgbClr>
                  </a:outerShdw>
                </a:effectLst>
                <a:latin typeface="Cambria Math" pitchFamily="18" charset="0"/>
                <a:ea typeface="Cambria Math" pitchFamily="18" charset="0"/>
                <a:cs typeface="Segoe Print"/>
                <a:sym typeface="Segoe Print"/>
              </a:rPr>
              <a:t>Дежурные</a:t>
            </a:r>
            <a:r>
              <a:rPr sz="3200" b="1" dirty="0">
                <a:effectLst>
                  <a:outerShdw blurRad="38100" dist="38100" dir="2700000" algn="tl">
                    <a:srgbClr val="000000">
                      <a:alpha val="43137"/>
                    </a:srgbClr>
                  </a:outerShdw>
                </a:effectLst>
                <a:latin typeface="Cambria Math" pitchFamily="18" charset="0"/>
                <a:ea typeface="Cambria Math" pitchFamily="18" charset="0"/>
                <a:cs typeface="Segoe Print"/>
                <a:sym typeface="Segoe Print"/>
              </a:rPr>
              <a:t>» </a:t>
            </a:r>
            <a:r>
              <a:rPr sz="3200" b="1" dirty="0" err="1">
                <a:effectLst>
                  <a:outerShdw blurRad="38100" dist="38100" dir="2700000" algn="tl">
                    <a:srgbClr val="000000">
                      <a:alpha val="43137"/>
                    </a:srgbClr>
                  </a:outerShdw>
                </a:effectLst>
                <a:latin typeface="Cambria Math" pitchFamily="18" charset="0"/>
                <a:ea typeface="Cambria Math" pitchFamily="18" charset="0"/>
                <a:cs typeface="Segoe Print"/>
                <a:sym typeface="Segoe Print"/>
              </a:rPr>
              <a:t>колики</a:t>
            </a:r>
            <a:r>
              <a:rPr sz="3200" b="1" dirty="0">
                <a:effectLst>
                  <a:outerShdw blurRad="38100" dist="38100" dir="2700000" algn="tl">
                    <a:srgbClr val="000000">
                      <a:alpha val="43137"/>
                    </a:srgbClr>
                  </a:outerShdw>
                </a:effectLst>
                <a:latin typeface="Cambria Math" pitchFamily="18" charset="0"/>
                <a:ea typeface="Cambria Math" pitchFamily="18" charset="0"/>
                <a:cs typeface="Segoe Print"/>
                <a:sym typeface="Segoe Print"/>
              </a:rPr>
              <a:t> </a:t>
            </a:r>
            <a:r>
              <a:rPr lang="ru-RU" sz="3200" b="1" dirty="0" smtClean="0">
                <a:effectLst>
                  <a:outerShdw blurRad="38100" dist="38100" dir="2700000" algn="tl">
                    <a:srgbClr val="000000">
                      <a:alpha val="43137"/>
                    </a:srgbClr>
                  </a:outerShdw>
                </a:effectLst>
                <a:latin typeface="Cambria Math" pitchFamily="18" charset="0"/>
                <a:ea typeface="Cambria Math" pitchFamily="18" charset="0"/>
                <a:cs typeface="Segoe Print"/>
                <a:sym typeface="Segoe Print"/>
              </a:rPr>
              <a:t>     </a:t>
            </a:r>
            <a:r>
              <a:rPr sz="3200" b="1" dirty="0" smtClean="0">
                <a:solidFill>
                  <a:srgbClr val="FF0000"/>
                </a:solidFill>
                <a:effectLst>
                  <a:outerShdw blurRad="38100" dist="38100" dir="2700000" algn="tl">
                    <a:srgbClr val="000000">
                      <a:alpha val="43137"/>
                    </a:srgbClr>
                  </a:outerShdw>
                </a:effectLst>
                <a:latin typeface="Cambria Math" pitchFamily="18" charset="0"/>
                <a:ea typeface="Cambria Math" pitchFamily="18" charset="0"/>
                <a:cs typeface="Segoe Print"/>
                <a:sym typeface="Segoe Print"/>
              </a:rPr>
              <a:t>19.00 </a:t>
            </a:r>
            <a:r>
              <a:rPr sz="3200" b="1" dirty="0">
                <a:solidFill>
                  <a:srgbClr val="FF0000"/>
                </a:solidFill>
                <a:effectLst>
                  <a:outerShdw blurRad="38100" dist="38100" dir="2700000" algn="tl">
                    <a:srgbClr val="000000">
                      <a:alpha val="43137"/>
                    </a:srgbClr>
                  </a:outerShdw>
                </a:effectLst>
                <a:latin typeface="Cambria Math" pitchFamily="18" charset="0"/>
                <a:ea typeface="Cambria Math" pitchFamily="18" charset="0"/>
                <a:cs typeface="Segoe Print"/>
                <a:sym typeface="Segoe Print"/>
              </a:rPr>
              <a:t>– 21.00 !</a:t>
            </a:r>
          </a:p>
        </p:txBody>
      </p:sp>
      <p:grpSp>
        <p:nvGrpSpPr>
          <p:cNvPr id="2" name="Группа 1"/>
          <p:cNvGrpSpPr/>
          <p:nvPr/>
        </p:nvGrpSpPr>
        <p:grpSpPr>
          <a:xfrm>
            <a:off x="179512" y="2204864"/>
            <a:ext cx="5112568" cy="3466323"/>
            <a:chOff x="35496" y="2492897"/>
            <a:chExt cx="5256584" cy="3466323"/>
          </a:xfrm>
        </p:grpSpPr>
        <p:pic>
          <p:nvPicPr>
            <p:cNvPr id="250" name="http://okeydoc.ru/wp-content/uploads/2016/04/zapory_y_mladencev1.jpg" descr="http://okeydoc.ru/wp-content/uploads/2016/04/zapory_y_mladencev1.jpg"/>
            <p:cNvPicPr>
              <a:picLocks noChangeAspect="1"/>
            </p:cNvPicPr>
            <p:nvPr/>
          </p:nvPicPr>
          <p:blipFill>
            <a:blip r:embed="rId2" cstate="print">
              <a:extLst/>
            </a:blip>
            <a:stretch>
              <a:fillRect/>
            </a:stretch>
          </p:blipFill>
          <p:spPr>
            <a:xfrm>
              <a:off x="35496" y="2492897"/>
              <a:ext cx="5255053" cy="3456384"/>
            </a:xfrm>
            <a:prstGeom prst="rect">
              <a:avLst/>
            </a:prstGeom>
            <a:ln/>
          </p:spPr>
          <p:style>
            <a:lnRef idx="2">
              <a:schemeClr val="accent3"/>
            </a:lnRef>
            <a:fillRef idx="1">
              <a:schemeClr val="lt1"/>
            </a:fillRef>
            <a:effectRef idx="0">
              <a:schemeClr val="accent3"/>
            </a:effectRef>
            <a:fontRef idx="minor">
              <a:schemeClr val="dk1"/>
            </a:fontRef>
          </p:style>
        </p:pic>
        <p:sp>
          <p:nvSpPr>
            <p:cNvPr id="252" name="Крик каждые 5-7 мин. !"/>
            <p:cNvSpPr txBox="1"/>
            <p:nvPr/>
          </p:nvSpPr>
          <p:spPr>
            <a:xfrm>
              <a:off x="1979711" y="2492897"/>
              <a:ext cx="3312369" cy="383541"/>
            </a:xfrm>
            <a:prstGeom prst="rect">
              <a:avLst/>
            </a:prstGeom>
            <a:ln/>
            <a:extLst>
              <a:ext uri="{C572A759-6A51-4108-AA02-DFA0A04FC94B}">
                <ma14:wrappingTextBoxFlag xmlns="" xmlns:ma14="http://schemas.microsoft.com/office/mac/drawingml/2011/main" val="1"/>
              </a:ext>
            </a:extLst>
          </p:spPr>
          <p:style>
            <a:lnRef idx="2">
              <a:schemeClr val="accent3"/>
            </a:lnRef>
            <a:fillRef idx="1">
              <a:schemeClr val="lt1"/>
            </a:fillRef>
            <a:effectRef idx="0">
              <a:schemeClr val="accent3"/>
            </a:effectRef>
            <a:fontRef idx="minor">
              <a:schemeClr val="dk1"/>
            </a:fontRef>
          </p:style>
          <p:txBody>
            <a:bodyPr lIns="45719" rIns="45719">
              <a:spAutoFit/>
            </a:bodyPr>
            <a:lstStyle/>
            <a:p>
              <a:r>
                <a:rPr sz="2000" b="1" dirty="0" err="1"/>
                <a:t>Крик</a:t>
              </a:r>
              <a:r>
                <a:rPr sz="2000" b="1" dirty="0"/>
                <a:t> </a:t>
              </a:r>
              <a:r>
                <a:rPr sz="2000" b="1" dirty="0" err="1"/>
                <a:t>каждые</a:t>
              </a:r>
              <a:r>
                <a:rPr sz="2000" b="1" dirty="0"/>
                <a:t> 5-7 </a:t>
              </a:r>
              <a:r>
                <a:rPr sz="2000" b="1" dirty="0" err="1"/>
                <a:t>мин</a:t>
              </a:r>
              <a:r>
                <a:rPr sz="2000" b="1" dirty="0">
                  <a:solidFill>
                    <a:srgbClr val="FF0000"/>
                  </a:solidFill>
                </a:rPr>
                <a:t>. !</a:t>
              </a:r>
            </a:p>
          </p:txBody>
        </p:sp>
        <p:sp>
          <p:nvSpPr>
            <p:cNvPr id="253" name="Гримаса боли !"/>
            <p:cNvSpPr txBox="1"/>
            <p:nvPr/>
          </p:nvSpPr>
          <p:spPr>
            <a:xfrm>
              <a:off x="2917347" y="2982929"/>
              <a:ext cx="2374733" cy="400110"/>
            </a:xfrm>
            <a:prstGeom prst="rect">
              <a:avLst/>
            </a:prstGeom>
            <a:ln/>
            <a:extLst>
              <a:ext uri="{C572A759-6A51-4108-AA02-DFA0A04FC94B}">
                <ma14:wrappingTextBoxFlag xmlns="" xmlns:ma14="http://schemas.microsoft.com/office/mac/drawingml/2011/main" val="1"/>
              </a:ext>
            </a:extLst>
          </p:spPr>
          <p:style>
            <a:lnRef idx="2">
              <a:schemeClr val="accent3"/>
            </a:lnRef>
            <a:fillRef idx="1">
              <a:schemeClr val="lt1"/>
            </a:fillRef>
            <a:effectRef idx="0">
              <a:schemeClr val="accent3"/>
            </a:effectRef>
            <a:fontRef idx="minor">
              <a:schemeClr val="dk1"/>
            </a:fontRef>
          </p:style>
          <p:txBody>
            <a:bodyPr wrap="square" lIns="45719" rIns="45719">
              <a:spAutoFit/>
            </a:bodyPr>
            <a:lstStyle/>
            <a:p>
              <a:r>
                <a:rPr sz="2000" b="1" dirty="0" err="1"/>
                <a:t>Гримаса</a:t>
              </a:r>
              <a:r>
                <a:rPr sz="2000" b="1" dirty="0"/>
                <a:t> </a:t>
              </a:r>
              <a:r>
                <a:rPr sz="2000" b="1" dirty="0" err="1"/>
                <a:t>боли</a:t>
              </a:r>
              <a:r>
                <a:rPr sz="2000" b="1" dirty="0"/>
                <a:t> </a:t>
              </a:r>
              <a:r>
                <a:rPr sz="2000" b="1" dirty="0">
                  <a:solidFill>
                    <a:srgbClr val="FF0000"/>
                  </a:solidFill>
                </a:rPr>
                <a:t>!</a:t>
              </a:r>
            </a:p>
          </p:txBody>
        </p:sp>
        <p:sp>
          <p:nvSpPr>
            <p:cNvPr id="254" name="Сучит ногами"/>
            <p:cNvSpPr txBox="1"/>
            <p:nvPr/>
          </p:nvSpPr>
          <p:spPr>
            <a:xfrm>
              <a:off x="3635895" y="4797151"/>
              <a:ext cx="1508112" cy="707886"/>
            </a:xfrm>
            <a:prstGeom prst="rect">
              <a:avLst/>
            </a:prstGeom>
            <a:ln/>
            <a:extLst>
              <a:ext uri="{C572A759-6A51-4108-AA02-DFA0A04FC94B}">
                <ma14:wrappingTextBoxFlag xmlns="" xmlns:ma14="http://schemas.microsoft.com/office/mac/drawingml/2011/main" val="1"/>
              </a:ext>
            </a:extLst>
          </p:spPr>
          <p:style>
            <a:lnRef idx="2">
              <a:schemeClr val="accent3"/>
            </a:lnRef>
            <a:fillRef idx="1">
              <a:schemeClr val="lt1"/>
            </a:fillRef>
            <a:effectRef idx="0">
              <a:schemeClr val="accent3"/>
            </a:effectRef>
            <a:fontRef idx="minor">
              <a:schemeClr val="dk1"/>
            </a:fontRef>
          </p:style>
          <p:txBody>
            <a:bodyPr wrap="square" lIns="45719" rIns="45719">
              <a:spAutoFit/>
            </a:bodyPr>
            <a:lstStyle>
              <a:lvl1pPr>
                <a:defRPr sz="2000" b="1"/>
              </a:lvl1pPr>
            </a:lstStyle>
            <a:p>
              <a:pPr>
                <a:defRPr sz="1800" b="0"/>
              </a:pPr>
              <a:r>
                <a:rPr sz="2000" b="1" dirty="0" err="1"/>
                <a:t>Сучит</a:t>
              </a:r>
              <a:r>
                <a:rPr sz="2000" b="1" dirty="0"/>
                <a:t> </a:t>
              </a:r>
              <a:r>
                <a:rPr sz="2000" b="1" dirty="0" err="1"/>
                <a:t>ногами</a:t>
              </a:r>
              <a:endParaRPr sz="2000" b="1" dirty="0"/>
            </a:p>
          </p:txBody>
        </p:sp>
        <p:sp>
          <p:nvSpPr>
            <p:cNvPr id="255" name="Живот вздут, могут отходить газы"/>
            <p:cNvSpPr txBox="1"/>
            <p:nvPr/>
          </p:nvSpPr>
          <p:spPr>
            <a:xfrm>
              <a:off x="611560" y="4991479"/>
              <a:ext cx="2376265" cy="967741"/>
            </a:xfrm>
            <a:prstGeom prst="rect">
              <a:avLst/>
            </a:prstGeom>
            <a:ln/>
            <a:extLst>
              <a:ext uri="{C572A759-6A51-4108-AA02-DFA0A04FC94B}">
                <ma14:wrappingTextBoxFlag xmlns="" xmlns:ma14="http://schemas.microsoft.com/office/mac/drawingml/2011/main" val="1"/>
              </a:ext>
            </a:extLst>
          </p:spPr>
          <p:style>
            <a:lnRef idx="2">
              <a:schemeClr val="accent3"/>
            </a:lnRef>
            <a:fillRef idx="1">
              <a:schemeClr val="lt1"/>
            </a:fillRef>
            <a:effectRef idx="0">
              <a:schemeClr val="accent3"/>
            </a:effectRef>
            <a:fontRef idx="minor">
              <a:schemeClr val="dk1"/>
            </a:fontRef>
          </p:style>
          <p:txBody>
            <a:bodyPr lIns="45719" rIns="45719">
              <a:spAutoFit/>
            </a:bodyPr>
            <a:lstStyle>
              <a:lvl1pPr>
                <a:defRPr sz="2000" b="1"/>
              </a:lvl1pPr>
            </a:lstStyle>
            <a:p>
              <a:pPr>
                <a:defRPr sz="1800" b="0"/>
              </a:pPr>
              <a:r>
                <a:rPr sz="2000" b="1" dirty="0" err="1"/>
                <a:t>Живот</a:t>
              </a:r>
              <a:r>
                <a:rPr sz="2000" b="1" dirty="0"/>
                <a:t> </a:t>
              </a:r>
              <a:r>
                <a:rPr sz="2000" b="1" dirty="0" err="1"/>
                <a:t>вздут</a:t>
              </a:r>
              <a:r>
                <a:rPr sz="2000" b="1" dirty="0"/>
                <a:t>, </a:t>
              </a:r>
              <a:r>
                <a:rPr sz="2000" b="1" dirty="0" err="1"/>
                <a:t>могут</a:t>
              </a:r>
              <a:r>
                <a:rPr sz="2000" b="1" dirty="0"/>
                <a:t> </a:t>
              </a:r>
              <a:r>
                <a:rPr sz="2000" b="1" dirty="0" err="1"/>
                <a:t>отходить</a:t>
              </a:r>
              <a:r>
                <a:rPr sz="2000" b="1" dirty="0"/>
                <a:t> </a:t>
              </a:r>
              <a:r>
                <a:rPr sz="2000" b="1" dirty="0" err="1"/>
                <a:t>газы</a:t>
              </a:r>
              <a:endParaRPr sz="2000" b="1" dirty="0"/>
            </a:p>
          </p:txBody>
        </p:sp>
        <p:sp>
          <p:nvSpPr>
            <p:cNvPr id="256" name="Линия"/>
            <p:cNvSpPr/>
            <p:nvPr/>
          </p:nvSpPr>
          <p:spPr>
            <a:xfrm flipH="1" flipV="1">
              <a:off x="4283968" y="4077071"/>
              <a:ext cx="216025" cy="864097"/>
            </a:xfrm>
            <a:prstGeom prst="line">
              <a:avLst/>
            </a:prstGeom>
            <a:ln>
              <a:tailEnd type="triangle"/>
            </a:ln>
          </p:spPr>
          <p:style>
            <a:lnRef idx="2">
              <a:schemeClr val="accent3"/>
            </a:lnRef>
            <a:fillRef idx="1">
              <a:schemeClr val="lt1"/>
            </a:fillRef>
            <a:effectRef idx="0">
              <a:schemeClr val="accent3"/>
            </a:effectRef>
            <a:fontRef idx="minor">
              <a:schemeClr val="dk1"/>
            </a:fontRef>
          </p:style>
          <p:txBody>
            <a:bodyPr lIns="45719" rIns="45719"/>
            <a:lstStyle/>
            <a:p>
              <a:pPr defTabSz="457200">
                <a:defRPr sz="1200">
                  <a:latin typeface="+mn-lt"/>
                  <a:ea typeface="+mn-ea"/>
                  <a:cs typeface="+mn-cs"/>
                  <a:sym typeface="Helvetica"/>
                </a:defRPr>
              </a:pPr>
              <a:endParaRPr/>
            </a:p>
          </p:txBody>
        </p:sp>
        <p:sp>
          <p:nvSpPr>
            <p:cNvPr id="257" name="Линия"/>
            <p:cNvSpPr/>
            <p:nvPr/>
          </p:nvSpPr>
          <p:spPr>
            <a:xfrm flipV="1">
              <a:off x="2051720" y="4293094"/>
              <a:ext cx="648074" cy="864098"/>
            </a:xfrm>
            <a:prstGeom prst="line">
              <a:avLst/>
            </a:prstGeom>
            <a:ln>
              <a:tailEnd type="triangle"/>
            </a:ln>
          </p:spPr>
          <p:style>
            <a:lnRef idx="2">
              <a:schemeClr val="accent3"/>
            </a:lnRef>
            <a:fillRef idx="1">
              <a:schemeClr val="lt1"/>
            </a:fillRef>
            <a:effectRef idx="0">
              <a:schemeClr val="accent3"/>
            </a:effectRef>
            <a:fontRef idx="minor">
              <a:schemeClr val="dk1"/>
            </a:fontRef>
          </p:style>
          <p:txBody>
            <a:bodyPr lIns="45719" rIns="45719"/>
            <a:lstStyle/>
            <a:p>
              <a:pPr defTabSz="457200">
                <a:defRPr sz="1200">
                  <a:latin typeface="+mn-lt"/>
                  <a:ea typeface="+mn-ea"/>
                  <a:cs typeface="+mn-cs"/>
                  <a:sym typeface="Helvetica"/>
                </a:defRPr>
              </a:pPr>
              <a:endParaRPr/>
            </a:p>
          </p:txBody>
        </p:sp>
        <p:sp>
          <p:nvSpPr>
            <p:cNvPr id="258" name="Линия"/>
            <p:cNvSpPr/>
            <p:nvPr/>
          </p:nvSpPr>
          <p:spPr>
            <a:xfrm flipH="1">
              <a:off x="2051720" y="3050891"/>
              <a:ext cx="864096" cy="603633"/>
            </a:xfrm>
            <a:prstGeom prst="line">
              <a:avLst/>
            </a:prstGeom>
            <a:ln>
              <a:tailEnd type="triangle"/>
            </a:ln>
          </p:spPr>
          <p:style>
            <a:lnRef idx="2">
              <a:schemeClr val="accent3"/>
            </a:lnRef>
            <a:fillRef idx="1">
              <a:schemeClr val="lt1"/>
            </a:fillRef>
            <a:effectRef idx="0">
              <a:schemeClr val="accent3"/>
            </a:effectRef>
            <a:fontRef idx="minor">
              <a:schemeClr val="dk1"/>
            </a:fontRef>
          </p:style>
          <p:txBody>
            <a:bodyPr lIns="45719" rIns="45719"/>
            <a:lstStyle/>
            <a:p>
              <a:pPr defTabSz="457200">
                <a:defRPr sz="1200">
                  <a:latin typeface="+mn-lt"/>
                  <a:ea typeface="+mn-ea"/>
                  <a:cs typeface="+mn-cs"/>
                  <a:sym typeface="Helvetica"/>
                </a:defRPr>
              </a:pPr>
              <a:endParaRPr/>
            </a:p>
          </p:txBody>
        </p:sp>
      </p:grpSp>
      <p:sp>
        <p:nvSpPr>
          <p:cNvPr id="13" name="Номер слайда 12"/>
          <p:cNvSpPr>
            <a:spLocks noGrp="1"/>
          </p:cNvSpPr>
          <p:nvPr>
            <p:ph type="sldNum" sz="quarter" idx="4294967295"/>
          </p:nvPr>
        </p:nvSpPr>
        <p:spPr>
          <a:xfrm>
            <a:off x="6553200" y="6404292"/>
            <a:ext cx="2133600" cy="269241"/>
          </a:xfrm>
          <a:prstGeom prst="rect">
            <a:avLst/>
          </a:prstGeom>
        </p:spPr>
        <p:txBody>
          <a:bodyPr/>
          <a:lstStyle/>
          <a:p>
            <a:fld id="{86CB4B4D-7CA3-9044-876B-883B54F8677D}" type="slidenum">
              <a:rPr lang="ru-RU" smtClean="0"/>
              <a:pPr/>
              <a:t>97</a:t>
            </a:fld>
            <a:endParaRPr lang="ru-RU"/>
          </a:p>
        </p:txBody>
      </p:sp>
    </p:spTree>
    <p:extLst>
      <p:ext uri="{BB962C8B-B14F-4D97-AF65-F5344CB8AC3E}">
        <p14:creationId xmlns:p14="http://schemas.microsoft.com/office/powerpoint/2010/main" val="1858140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44"/>
            <a:ext cx="9144000" cy="6858000"/>
          </a:xfrm>
          <a:prstGeom prst="rect">
            <a:avLst/>
          </a:prstGeom>
        </p:spPr>
      </p:pic>
      <p:sp>
        <p:nvSpPr>
          <p:cNvPr id="2" name="Заголовок 1"/>
          <p:cNvSpPr>
            <a:spLocks noGrp="1"/>
          </p:cNvSpPr>
          <p:nvPr>
            <p:ph type="title"/>
          </p:nvPr>
        </p:nvSpPr>
        <p:spPr>
          <a:xfrm>
            <a:off x="323528" y="116632"/>
            <a:ext cx="7125113" cy="924475"/>
          </a:xfrm>
        </p:spPr>
        <p:txBody>
          <a:bodyPr/>
          <a:lstStyle/>
          <a:p>
            <a:pPr algn="ctr"/>
            <a:r>
              <a:rPr lang="ru-RU" sz="4400"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СПАСИБО ЗА ВНИМАНИЕ!</a:t>
            </a:r>
          </a:p>
        </p:txBody>
      </p:sp>
      <p:sp>
        <p:nvSpPr>
          <p:cNvPr id="3" name="Объект 2"/>
          <p:cNvSpPr>
            <a:spLocks noGrp="1"/>
          </p:cNvSpPr>
          <p:nvPr>
            <p:ph idx="1"/>
          </p:nvPr>
        </p:nvSpPr>
        <p:spPr>
          <a:xfrm>
            <a:off x="1403648" y="5373216"/>
            <a:ext cx="7920880" cy="1484784"/>
          </a:xfrm>
        </p:spPr>
        <p:txBody>
          <a:bodyPr>
            <a:normAutofit/>
          </a:bodyPr>
          <a:lstStyle/>
          <a:p>
            <a:pPr marL="0" indent="0" algn="ctr">
              <a:buNone/>
            </a:pPr>
            <a:r>
              <a:rPr lang="ru-RU" sz="4400" b="1" dirty="0">
                <a:solidFill>
                  <a:srgbClr val="00206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rebuchet MS"/>
              </a:rPr>
              <a:t>ЗДОРОВЬЯ ВАМ И ВАШИМ МАЛЫШАМ!</a:t>
            </a:r>
          </a:p>
        </p:txBody>
      </p:sp>
    </p:spTree>
    <p:extLst>
      <p:ext uri="{BB962C8B-B14F-4D97-AF65-F5344CB8AC3E}">
        <p14:creationId xmlns:p14="http://schemas.microsoft.com/office/powerpoint/2010/main" val="10784396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Apex</Template>
  <TotalTime>2831</TotalTime>
  <Words>3721</Words>
  <Application>Microsoft Office PowerPoint</Application>
  <PresentationFormat>Экран (4:3)</PresentationFormat>
  <Paragraphs>363</Paragraphs>
  <Slides>98</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98</vt:i4>
      </vt:variant>
    </vt:vector>
  </HeadingPairs>
  <TitlesOfParts>
    <vt:vector size="99" baseType="lpstr">
      <vt:lpstr>Апекс</vt:lpstr>
      <vt:lpstr>Презентация PowerPoint</vt:lpstr>
      <vt:lpstr>АНАТОМО-ФИЗИОЛОГИЧЕСКИЕ ОСОБЕННОСТИ</vt:lpstr>
      <vt:lpstr>ЗРЕНИЕ</vt:lpstr>
      <vt:lpstr>Реконструкция изображения: справа – визуальное восприятие новорожденного, слева – взрослого.</vt:lpstr>
      <vt:lpstr>Презентация PowerPoint</vt:lpstr>
      <vt:lpstr>Презентация PowerPoint</vt:lpstr>
      <vt:lpstr>Презентация PowerPoint</vt:lpstr>
      <vt:lpstr>СЛУХ</vt:lpstr>
      <vt:lpstr>Презентация PowerPoint</vt:lpstr>
      <vt:lpstr>Презентация PowerPoint</vt:lpstr>
      <vt:lpstr>ОСЯЗАНИЕ</vt:lpstr>
      <vt:lpstr>Презентация PowerPoint</vt:lpstr>
      <vt:lpstr>Презентация PowerPoint</vt:lpstr>
      <vt:lpstr>ВКУС</vt:lpstr>
      <vt:lpstr>ОБОНЯНИЕ</vt:lpstr>
      <vt:lpstr>Презентация PowerPoint</vt:lpstr>
      <vt:lpstr>Презентация PowerPoint</vt:lpstr>
      <vt:lpstr>Особенности кожи новорожденных</vt:lpstr>
      <vt:lpstr>Презентация PowerPoint</vt:lpstr>
      <vt:lpstr>СМАЗКА</vt:lpstr>
      <vt:lpstr>ТЕМПЕРАТУРА ТЕЛА</vt:lpstr>
      <vt:lpstr>КОНТАКТ «КОЖА К КОЖЕ»</vt:lpstr>
      <vt:lpstr>ПЕРВОЕ ПРИКЛАДЫВАНИЕ К ГРУДИ</vt:lpstr>
      <vt:lpstr>ПЕРВОЕ ПРИКЛАДЫВАНИЕ К ГРУДИ</vt:lpstr>
      <vt:lpstr>Родильный зал</vt:lpstr>
      <vt:lpstr>Родильный зал</vt:lpstr>
      <vt:lpstr>Родильный зал</vt:lpstr>
      <vt:lpstr>Сопровождение партнера при родоразрешении путем плановой операции Кесарево сечение</vt:lpstr>
      <vt:lpstr>В/м введение викасола.</vt:lpstr>
      <vt:lpstr>«Первые документы»</vt:lpstr>
      <vt:lpstr>Послеродовое отделение</vt:lpstr>
      <vt:lpstr>РЕЖИМ «МАТЬ – ДИТЯ»</vt:lpstr>
      <vt:lpstr>САНЭПИДРЕЖИМ В ОТДЕЛЕНИИ НОВОРОЖДЕНСАНЭПИДРЕЖИМ В ОТДЕЛЕНИИ НОВОРОЖДЕННЫХНЫХ</vt:lpstr>
      <vt:lpstr>ГРУДНОЕ ВСКАРМЛИВАНИЕ</vt:lpstr>
      <vt:lpstr>ВТОРИЧНАЯ ОБРАБОТКА НОВОРОЖДЕННОГО</vt:lpstr>
      <vt:lpstr>Что нужно взять в род. дом?</vt:lpstr>
      <vt:lpstr>СКРИНИНГ В РОДИЛЬНОМ ДОМЕ</vt:lpstr>
      <vt:lpstr>СКРИНИНГ НА НАСЛЕДСТВЕННЫЕ ЗАБОЛЕВАНИЯ</vt:lpstr>
      <vt:lpstr>СКРИНИНГ НА НАСЛЕДСТВЕННЫЕ ЗАБОЛЕВАНИЯ</vt:lpstr>
      <vt:lpstr>СКРИНИНГ НА НАСЛЕДСТВЕННЫЕ ЗАБОЛЕВАНИЯ</vt:lpstr>
      <vt:lpstr>АУДИОСКРИНИНГ</vt:lpstr>
      <vt:lpstr>ТРАНЗИТОРНЫЕ СОСТОЯНИЯ</vt:lpstr>
      <vt:lpstr>ТРАНЗИТОРНЫЕ СОСТОЯНИЯ</vt:lpstr>
      <vt:lpstr>ТРАНЗИТОРНЫЕ СОСТОЯНИЯ</vt:lpstr>
      <vt:lpstr>ТРАНЗИТОРНАЯ ПОТЕРЯ МАССЫ ТЕЛА</vt:lpstr>
      <vt:lpstr>ТРАНЗИТОРНАЯ ПОТЕРЯ МАССЫ ТЕЛА</vt:lpstr>
      <vt:lpstr>Основные факторы, способствующие раннему восстановлению убыли массы</vt:lpstr>
      <vt:lpstr>Изменения кожных покровов</vt:lpstr>
      <vt:lpstr>Физиологическое шелушение кожных покровов </vt:lpstr>
      <vt:lpstr>ТОКСИЧЕСКАЯ ЭРИТЕМА</vt:lpstr>
      <vt:lpstr>ТОКСИЧЕСКАЯ ЭРИТЕМА</vt:lpstr>
      <vt:lpstr>МИЛИЯ</vt:lpstr>
      <vt:lpstr>ПОЛОВОЙ КРИЗ</vt:lpstr>
      <vt:lpstr>Презентация PowerPoint</vt:lpstr>
      <vt:lpstr>Половой «криз» - нагрубание молочных желез </vt:lpstr>
      <vt:lpstr>Десквамативный вульвовагинит</vt:lpstr>
      <vt:lpstr>ТРАНЗИТОРНЫЕ ИЗМЕНЕНИЯ КИШЕЧНИКА </vt:lpstr>
      <vt:lpstr>ТРАНЗИТОРНЫЕ ИЗМЕНЕНИЯ КИШЕЧНИКА </vt:lpstr>
      <vt:lpstr>Характеристики стула.</vt:lpstr>
      <vt:lpstr>Физиологическая желтуха новорожденного</vt:lpstr>
      <vt:lpstr>ФОТОТЕРАПИЯ (ЛАМПА)</vt:lpstr>
      <vt:lpstr>ВЫПИСКА ИЗ РОДИЛЬНОГО ДОМА</vt:lpstr>
      <vt:lpstr>ВЫПИСКА ИЗ РОДИЛЬНОГО ДОМА</vt:lpstr>
      <vt:lpstr> </vt:lpstr>
      <vt:lpstr>ВЫПИСКА ИЗ РОДИЛЬНОГО ДОМА</vt:lpstr>
      <vt:lpstr>Вещи на выписку из род. дома для мамы:</vt:lpstr>
      <vt:lpstr>Вещи на выписку из роддома  для малыша: </vt:lpstr>
      <vt:lpstr>Рекомендации при выписке</vt:lpstr>
      <vt:lpstr>Общение с педиатром. Полезные навыки.</vt:lpstr>
      <vt:lpstr>Рекомендации по уходу за новорожденным ребенком после выписки из родильного дома.</vt:lpstr>
      <vt:lpstr>Уход за кожей новорожденного и профилактика её повреждений. </vt:lpstr>
      <vt:lpstr>Уход за кожей.</vt:lpstr>
      <vt:lpstr>Уход за кожей.</vt:lpstr>
      <vt:lpstr>Ведение остатка пуповины</vt:lpstr>
      <vt:lpstr>Ведение остатка пуповины – «СУХОЙ СПОСОБ»</vt:lpstr>
      <vt:lpstr>Ведение остатка пуповины</vt:lpstr>
      <vt:lpstr>Уход за пупочной ранкой</vt:lpstr>
      <vt:lpstr>Пеленание новорожденного</vt:lpstr>
      <vt:lpstr>Одежда новорожденного</vt:lpstr>
      <vt:lpstr>Пеленание</vt:lpstr>
      <vt:lpstr>Презентация PowerPoint</vt:lpstr>
      <vt:lpstr>Пеленальный столик?  или  «Пеленальная точка» ?</vt:lpstr>
      <vt:lpstr>Презентация PowerPoint</vt:lpstr>
      <vt:lpstr>Туалет глаз.</vt:lpstr>
      <vt:lpstr>Туалет носа</vt:lpstr>
      <vt:lpstr>Уход за ногтями и ушами.</vt:lpstr>
      <vt:lpstr>Подстригание ногтей</vt:lpstr>
      <vt:lpstr>Правила сбора мочи для анализа.</vt:lpstr>
      <vt:lpstr>Презентация PowerPoint</vt:lpstr>
      <vt:lpstr>Купание младенца</vt:lpstr>
      <vt:lpstr>Презентация PowerPoint</vt:lpstr>
      <vt:lpstr>Советы по купанию малыша</vt:lpstr>
      <vt:lpstr>Презентация PowerPoint</vt:lpstr>
      <vt:lpstr>Нельзя купать ребенка в дни:</vt:lpstr>
      <vt:lpstr>Прогулки.</vt:lpstr>
      <vt:lpstr>ПРОГУЛКИ</vt:lpstr>
      <vt:lpstr>КОЛИКИ - что делать?</vt:lpstr>
      <vt:lpstr>СПАСИБО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Ирина</dc:creator>
  <cp:lastModifiedBy>Степанова Елена Михайловна</cp:lastModifiedBy>
  <cp:revision>163</cp:revision>
  <dcterms:created xsi:type="dcterms:W3CDTF">2014-04-08T07:53:57Z</dcterms:created>
  <dcterms:modified xsi:type="dcterms:W3CDTF">2025-09-01T15:54:27Z</dcterms:modified>
</cp:coreProperties>
</file>