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16" r:id="rId3"/>
    <p:sldId id="318" r:id="rId4"/>
    <p:sldId id="285" r:id="rId5"/>
    <p:sldId id="258" r:id="rId6"/>
    <p:sldId id="287" r:id="rId7"/>
    <p:sldId id="289" r:id="rId8"/>
    <p:sldId id="290" r:id="rId9"/>
    <p:sldId id="291" r:id="rId10"/>
    <p:sldId id="260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6" r:id="rId25"/>
    <p:sldId id="305" r:id="rId26"/>
    <p:sldId id="307" r:id="rId27"/>
    <p:sldId id="266" r:id="rId28"/>
    <p:sldId id="269" r:id="rId29"/>
    <p:sldId id="270" r:id="rId30"/>
    <p:sldId id="309" r:id="rId31"/>
    <p:sldId id="310" r:id="rId32"/>
    <p:sldId id="311" r:id="rId33"/>
    <p:sldId id="312" r:id="rId34"/>
    <p:sldId id="308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319" r:id="rId48"/>
    <p:sldId id="28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5244" autoAdjust="0"/>
    <p:restoredTop sz="94660"/>
  </p:normalViewPr>
  <p:slideViewPr>
    <p:cSldViewPr>
      <p:cViewPr varScale="1">
        <p:scale>
          <a:sx n="74" d="100"/>
          <a:sy n="74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A2258-18F1-4442-ACC6-D20F1F29D019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38901-050A-4572-A7B4-F744A9A76B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AC11E0-8BAB-40A4-96D0-1CD6A89B46F9}" type="slidenum">
              <a:rPr lang="ru-RU" sz="1200" b="0" u="none" smtClean="0"/>
              <a:pPr eaLnBrk="1" hangingPunct="1"/>
              <a:t>19</a:t>
            </a:fld>
            <a:endParaRPr lang="ru-RU" sz="1200" b="0" u="none" smtClean="0"/>
          </a:p>
        </p:txBody>
      </p:sp>
      <p:sp>
        <p:nvSpPr>
          <p:cNvPr id="7270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 txBox="1">
            <a:spLocks noGrp="1"/>
          </p:cNvSpPr>
          <p:nvPr/>
        </p:nvSpPr>
        <p:spPr bwMode="auto">
          <a:xfrm>
            <a:off x="3883991" y="8685109"/>
            <a:ext cx="2972392" cy="4574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676C11F-597D-4AE4-8E85-329A45222992}" type="slidenum">
              <a:rPr lang="ru-RU" sz="1200" b="0" u="none">
                <a:latin typeface="+mn-lt"/>
              </a:rPr>
              <a:pPr algn="r">
                <a:defRPr/>
              </a:pPr>
              <a:t>19</a:t>
            </a:fld>
            <a:endParaRPr lang="ru-RU" sz="1200" b="0" u="none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13BA7B-BD6A-4363-9408-853D808EAC2E}" type="slidenum">
              <a:rPr lang="ru-RU" sz="1200" b="0" u="none" smtClean="0"/>
              <a:pPr eaLnBrk="1" hangingPunct="1"/>
              <a:t>33</a:t>
            </a:fld>
            <a:endParaRPr lang="ru-RU" sz="1200" b="0" u="non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65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CB5AC-1B77-4C8E-920A-C702FA514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877474"/>
      </p:ext>
    </p:extLst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373216"/>
            <a:ext cx="5328591" cy="10801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Лекция для школы беременных</a:t>
            </a:r>
            <a:endParaRPr lang="ru-RU" sz="20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4448785"/>
          </a:xfrm>
        </p:spPr>
        <p:txBody>
          <a:bodyPr/>
          <a:lstStyle/>
          <a:p>
            <a:pPr marL="182880" indent="0">
              <a:buNone/>
            </a:pPr>
            <a:r>
              <a:rPr lang="ru-RU" sz="4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Грудное вскармливание</a:t>
            </a:r>
            <a:endParaRPr lang="ru-RU" sz="4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18875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188640"/>
            <a:ext cx="7622232" cy="10801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Правила успешного грудного вскармливания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700809"/>
            <a:ext cx="7715200" cy="3672408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Желание мамы (доминанта грудного вскармливания).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Ранее прикладывание к груди.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Свободное вскармливание по требованию.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Отдых мамы.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Питание мамы.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 нужно допаивать водой.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 нужно использовать пустышки и соски</a:t>
            </a:r>
            <a:endParaRPr lang="ru-RU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7543800" cy="7191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Анатомия молочной железы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258888" y="1341438"/>
            <a:ext cx="3025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Мышечные клетки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427538" y="1196975"/>
            <a:ext cx="537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rgbClr val="FF3300"/>
                </a:solidFill>
                <a:latin typeface="Cambria Math" pitchFamily="18" charset="0"/>
                <a:ea typeface="Cambria Math" pitchFamily="18" charset="0"/>
              </a:rPr>
              <a:t>Окситоцин заставляет их</a:t>
            </a:r>
          </a:p>
          <a:p>
            <a:r>
              <a:rPr lang="ru-RU" sz="1800" u="none" dirty="0">
                <a:solidFill>
                  <a:srgbClr val="FF3300"/>
                </a:solidFill>
                <a:latin typeface="Cambria Math" pitchFamily="18" charset="0"/>
                <a:ea typeface="Cambria Math" pitchFamily="18" charset="0"/>
              </a:rPr>
              <a:t> сокращаться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059113" y="1916113"/>
            <a:ext cx="2449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sz="1800" u="none">
              <a:solidFill>
                <a:srgbClr val="006600"/>
              </a:solidFill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795963" y="1916113"/>
            <a:ext cx="27975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rgbClr val="00CC00"/>
                </a:solidFill>
                <a:latin typeface="Cambria Math" pitchFamily="18" charset="0"/>
                <a:ea typeface="Cambria Math" pitchFamily="18" charset="0"/>
              </a:rPr>
              <a:t>Пролактин заставляет их</a:t>
            </a:r>
          </a:p>
          <a:p>
            <a:r>
              <a:rPr lang="ru-RU" sz="1800" u="none" dirty="0">
                <a:solidFill>
                  <a:srgbClr val="00CC00"/>
                </a:solidFill>
                <a:latin typeface="Cambria Math" pitchFamily="18" charset="0"/>
                <a:ea typeface="Cambria Math" pitchFamily="18" charset="0"/>
              </a:rPr>
              <a:t> выделять молоко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284663" y="3141663"/>
            <a:ext cx="415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Молоко накапливается здесь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471863" y="4745038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/>
              <a:t> 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679700" y="5681663"/>
            <a:ext cx="1282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</a:rPr>
              <a:t>Альвеолы</a:t>
            </a:r>
            <a:r>
              <a:rPr lang="ru-RU" sz="1800" u="none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1384300" y="6021388"/>
            <a:ext cx="2919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u="none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</a:rPr>
              <a:t>Опорная и жировая ткань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3729831" y="1341437"/>
            <a:ext cx="7921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5148263" y="21336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V="1">
            <a:off x="3924300" y="3357563"/>
            <a:ext cx="3603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 flipH="1" flipV="1">
            <a:off x="2555875" y="4797425"/>
            <a:ext cx="7207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627313" y="5805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8688" name="Picture 16" descr="picture"/>
          <p:cNvPicPr preferRelativeResize="0">
            <a:picLocks noGrp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4114800" cy="38877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round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2967038" y="1720850"/>
            <a:ext cx="26908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u="none" dirty="0">
                <a:solidFill>
                  <a:srgbClr val="006600"/>
                </a:solidFill>
                <a:latin typeface="Cambria Math" pitchFamily="18" charset="0"/>
                <a:ea typeface="Cambria Math" pitchFamily="18" charset="0"/>
              </a:rPr>
              <a:t>Клетки, секретирующие</a:t>
            </a:r>
          </a:p>
          <a:p>
            <a:pPr eaLnBrk="1" hangingPunct="1"/>
            <a:r>
              <a:rPr lang="ru-RU" sz="1800" u="none" dirty="0">
                <a:solidFill>
                  <a:srgbClr val="006600"/>
                </a:solidFill>
                <a:latin typeface="Cambria Math" pitchFamily="18" charset="0"/>
                <a:ea typeface="Cambria Math" pitchFamily="18" charset="0"/>
              </a:rPr>
              <a:t> молоко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3543300" y="4673600"/>
            <a:ext cx="9701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u="none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</a:rPr>
              <a:t>Ареола </a:t>
            </a: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>
            <a:off x="3111500" y="5105400"/>
            <a:ext cx="236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u="none" dirty="0">
                <a:solidFill>
                  <a:srgbClr val="000066"/>
                </a:solidFill>
                <a:latin typeface="Cambria Math" pitchFamily="18" charset="0"/>
                <a:ea typeface="Cambria Math" pitchFamily="18" charset="0"/>
              </a:rPr>
              <a:t>Железы Монтгомери</a:t>
            </a: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H="1" flipV="1">
            <a:off x="2771775" y="4724400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 flipV="1">
            <a:off x="1331913" y="5157788"/>
            <a:ext cx="13684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 flipV="1">
            <a:off x="1476375" y="4797425"/>
            <a:ext cx="12239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 flipV="1">
            <a:off x="971550" y="5157788"/>
            <a:ext cx="16557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 flipV="1">
            <a:off x="755650" y="5157788"/>
            <a:ext cx="720725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91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7024688" y="1081088"/>
            <a:ext cx="2122487" cy="211137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71859" tIns="85928" rIns="171859" bIns="85928"/>
          <a:lstStyle/>
          <a:p>
            <a:endParaRPr lang="ru-RU"/>
          </a:p>
        </p:txBody>
      </p:sp>
      <p:sp>
        <p:nvSpPr>
          <p:cNvPr id="29699" name="AutoShape 5"/>
          <p:cNvSpPr>
            <a:spLocks noChangeArrowheads="1"/>
          </p:cNvSpPr>
          <p:nvPr/>
        </p:nvSpPr>
        <p:spPr bwMode="auto">
          <a:xfrm>
            <a:off x="3998913" y="2179638"/>
            <a:ext cx="361950" cy="11430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9700" name="Picture 7" descr="pictur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20530"/>
            <a:ext cx="3529012" cy="45815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sp>
        <p:nvSpPr>
          <p:cNvPr id="29701" name="Rectangle 10"/>
          <p:cNvSpPr>
            <a:spLocks noChangeArrowheads="1"/>
          </p:cNvSpPr>
          <p:nvPr/>
        </p:nvSpPr>
        <p:spPr bwMode="auto">
          <a:xfrm>
            <a:off x="7315200" y="0"/>
            <a:ext cx="18288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702" name="AutoShape 11"/>
          <p:cNvSpPr>
            <a:spLocks noChangeArrowheads="1"/>
          </p:cNvSpPr>
          <p:nvPr/>
        </p:nvSpPr>
        <p:spPr bwMode="auto">
          <a:xfrm>
            <a:off x="7912994" y="312736"/>
            <a:ext cx="457200" cy="1203325"/>
          </a:xfrm>
          <a:prstGeom prst="moon">
            <a:avLst>
              <a:gd name="adj" fmla="val 669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19944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Признаки и ощущения активного рефлекса окситоцина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348880"/>
            <a:ext cx="9144000" cy="4392488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Сжатие и покалывание в молочных железах до начала или во время кормления.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Выделение молока из груди, когда мать думает о ребенке или слышит его плач.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Выделение молока из одной груди в то время, когда ребенок сосет другую.</a:t>
            </a:r>
          </a:p>
        </p:txBody>
      </p:sp>
    </p:spTree>
    <p:extLst>
      <p:ext uri="{BB962C8B-B14F-4D97-AF65-F5344CB8AC3E}">
        <p14:creationId xmlns:p14="http://schemas.microsoft.com/office/powerpoint/2010/main" val="22662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Признаки и ощущения активного рефлекса окситоцина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060848"/>
            <a:ext cx="9144000" cy="4797152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Выделение молока из молочных желез тонкой струйкой, если ребенок отрывается от груди во время кормления.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Боль при сокращении матки, иногда сопровождающаяся маточными выделениями  во время кормления.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Медленное глубокое сосание и глотание ребенком, что говорит о поступлении молока в его рот.</a:t>
            </a:r>
          </a:p>
          <a:p>
            <a:pPr eaLnBrk="1" hangingPunct="1">
              <a:defRPr/>
            </a:pP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6313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Как бы часто, долго или по ночам не сосал ребёнок, если грудь плохо опорожняется, секреция молока снижается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2022475"/>
            <a:ext cx="4343400" cy="4835525"/>
          </a:xfrm>
          <a:prstGeom prst="rect">
            <a:avLst/>
          </a:prstGeom>
        </p:spPr>
        <p:txBody>
          <a:bodyPr/>
          <a:lstStyle/>
          <a:p>
            <a:pPr marL="45720" indent="0" eaLnBrk="1" hangingPunct="1">
              <a:buClr>
                <a:srgbClr val="FFFF00"/>
              </a:buClr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Только </a:t>
            </a:r>
            <a:b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эффективное извлечение молока из груди </a:t>
            </a:r>
            <a:b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увеличивает его  </a:t>
            </a:r>
            <a:b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продукцию. </a:t>
            </a:r>
          </a:p>
        </p:txBody>
      </p:sp>
      <p:pic>
        <p:nvPicPr>
          <p:cNvPr id="32772" name="Picture 4" descr="гру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0" y="1823763"/>
            <a:ext cx="42211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8550" name="Rectangle 6"/>
          <p:cNvSpPr>
            <a:spLocks noChangeArrowheads="1"/>
          </p:cNvSpPr>
          <p:nvPr/>
        </p:nvSpPr>
        <p:spPr bwMode="auto">
          <a:xfrm>
            <a:off x="304800" y="2132856"/>
            <a:ext cx="2971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u="none" dirty="0">
                <a:solidFill>
                  <a:srgbClr val="002060"/>
                </a:solidFill>
                <a:latin typeface="Times New Roman" pitchFamily="18" charset="0"/>
              </a:rPr>
              <a:t>Факторы, сдерживающие выработку грудного молока (ингибиторы)</a:t>
            </a:r>
          </a:p>
        </p:txBody>
      </p:sp>
    </p:spTree>
    <p:extLst>
      <p:ext uri="{BB962C8B-B14F-4D97-AF65-F5344CB8AC3E}">
        <p14:creationId xmlns:p14="http://schemas.microsoft.com/office/powerpoint/2010/main" val="4254395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8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8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46" grpId="0"/>
      <p:bldP spid="138854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ChangeArrowheads="1"/>
          </p:cNvSpPr>
          <p:nvPr/>
        </p:nvSpPr>
        <p:spPr bwMode="auto">
          <a:xfrm rot="-8710877">
            <a:off x="336550" y="3013869"/>
            <a:ext cx="2871788" cy="3240088"/>
          </a:xfrm>
          <a:prstGeom prst="cloudCallout">
            <a:avLst>
              <a:gd name="adj1" fmla="val -7870"/>
              <a:gd name="adj2" fmla="val 1801"/>
            </a:avLst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endParaRPr lang="ru-RU" sz="1600" b="0" u="none"/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 rot="4718553">
            <a:off x="5928351" y="3137405"/>
            <a:ext cx="2924175" cy="3149600"/>
          </a:xfrm>
          <a:prstGeom prst="cloudCallout">
            <a:avLst>
              <a:gd name="adj1" fmla="val -16583"/>
              <a:gd name="adj2" fmla="val 12171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/>
          <a:lstStyle/>
          <a:p>
            <a:pPr algn="ctr"/>
            <a:endParaRPr lang="ru-RU" sz="1600" b="0" u="none"/>
          </a:p>
        </p:txBody>
      </p:sp>
      <p:sp>
        <p:nvSpPr>
          <p:cNvPr id="1390596" name="Text Box 4"/>
          <p:cNvSpPr txBox="1">
            <a:spLocks noChangeArrowheads="1"/>
          </p:cNvSpPr>
          <p:nvPr/>
        </p:nvSpPr>
        <p:spPr bwMode="auto">
          <a:xfrm>
            <a:off x="650477" y="2611445"/>
            <a:ext cx="24328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u="none" dirty="0">
                <a:solidFill>
                  <a:srgbClr val="FF3300"/>
                </a:solidFill>
                <a:latin typeface="Cambria Math" pitchFamily="18" charset="0"/>
                <a:ea typeface="Cambria Math" pitchFamily="18" charset="0"/>
              </a:rPr>
              <a:t>Усиливают рефлекс</a:t>
            </a:r>
          </a:p>
        </p:txBody>
      </p:sp>
      <p:sp>
        <p:nvSpPr>
          <p:cNvPr id="1390597" name="Text Box 5"/>
          <p:cNvSpPr txBox="1">
            <a:spLocks noChangeArrowheads="1"/>
          </p:cNvSpPr>
          <p:nvPr/>
        </p:nvSpPr>
        <p:spPr bwMode="auto">
          <a:xfrm>
            <a:off x="6172200" y="2584614"/>
            <a:ext cx="22663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Тормозят рефлекс</a:t>
            </a:r>
          </a:p>
        </p:txBody>
      </p:sp>
      <p:sp>
        <p:nvSpPr>
          <p:cNvPr id="1390598" name="Text Box 6"/>
          <p:cNvSpPr txBox="1">
            <a:spLocks noChangeArrowheads="1"/>
          </p:cNvSpPr>
          <p:nvPr/>
        </p:nvSpPr>
        <p:spPr bwMode="auto">
          <a:xfrm>
            <a:off x="457200" y="3748088"/>
            <a:ext cx="28194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sz="20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Полные любви</a:t>
            </a:r>
          </a:p>
          <a:p>
            <a:pPr eaLnBrk="1" hangingPunct="1"/>
            <a:r>
              <a:rPr lang="ru-RU" sz="20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мысли о ребенке</a:t>
            </a:r>
          </a:p>
          <a:p>
            <a:pPr eaLnBrk="1" hangingPunct="1">
              <a:buFontTx/>
              <a:buChar char="•"/>
            </a:pPr>
            <a:r>
              <a:rPr lang="ru-RU" sz="20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Звуки ребенка</a:t>
            </a:r>
          </a:p>
          <a:p>
            <a:pPr eaLnBrk="1" hangingPunct="1">
              <a:buFontTx/>
              <a:buChar char="•"/>
            </a:pPr>
            <a:r>
              <a:rPr lang="ru-RU" sz="20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Вид ребенка</a:t>
            </a:r>
          </a:p>
          <a:p>
            <a:pPr eaLnBrk="1" hangingPunct="1">
              <a:buFontTx/>
              <a:buChar char="•"/>
            </a:pPr>
            <a:r>
              <a:rPr lang="ru-RU" sz="2800" u="none" dirty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Уверенность </a:t>
            </a:r>
          </a:p>
          <a:p>
            <a:pPr eaLnBrk="1" hangingPunct="1"/>
            <a:endParaRPr lang="ru-RU" sz="2000" u="none" dirty="0">
              <a:solidFill>
                <a:srgbClr val="FF00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640513" y="29686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1600" b="0" u="none"/>
          </a:p>
        </p:txBody>
      </p:sp>
      <p:sp>
        <p:nvSpPr>
          <p:cNvPr id="1390600" name="Text Box 8"/>
          <p:cNvSpPr txBox="1">
            <a:spLocks noChangeArrowheads="1"/>
          </p:cNvSpPr>
          <p:nvPr/>
        </p:nvSpPr>
        <p:spPr bwMode="auto">
          <a:xfrm>
            <a:off x="6420615" y="3722398"/>
            <a:ext cx="232727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sz="24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Стресс</a:t>
            </a:r>
          </a:p>
          <a:p>
            <a:pPr eaLnBrk="1" hangingPunct="1">
              <a:buFontTx/>
              <a:buChar char="•"/>
            </a:pPr>
            <a:r>
              <a:rPr lang="ru-RU" sz="24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Боль  </a:t>
            </a:r>
          </a:p>
          <a:p>
            <a:pPr eaLnBrk="1" hangingPunct="1">
              <a:buFontTx/>
              <a:buChar char="•"/>
            </a:pPr>
            <a:r>
              <a:rPr lang="ru-RU" sz="24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Сомнение </a:t>
            </a:r>
          </a:p>
          <a:p>
            <a:pPr eaLnBrk="1" hangingPunct="1">
              <a:buFontTx/>
              <a:buChar char="•"/>
            </a:pPr>
            <a:r>
              <a:rPr lang="ru-RU" sz="2400" u="none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Волнение</a:t>
            </a:r>
          </a:p>
          <a:p>
            <a:pPr eaLnBrk="1" hangingPunct="1">
              <a:buFontTx/>
              <a:buChar char="•"/>
            </a:pPr>
            <a:r>
              <a:rPr lang="ru-RU" sz="2800" u="none" dirty="0"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Усталость 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11445"/>
            <a:ext cx="24479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060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800200"/>
          </a:xfrm>
        </p:spPr>
        <p:txBody>
          <a:bodyPr/>
          <a:lstStyle/>
          <a:p>
            <a:pPr marL="0" indent="0" algn="l"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 основе эффективного вскармливания лежат два механизма:</a:t>
            </a:r>
            <a:b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1.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 Math" pitchFamily="18" charset="0"/>
                <a:ea typeface="Cambria Math" pitchFamily="18" charset="0"/>
              </a:rPr>
              <a:t>Мама должна «отдать» молоко (должен сработать рефлекс выбрасывающего гормона – окситоцина и </a:t>
            </a:r>
            <a:r>
              <a:rPr lang="ru-RU" sz="2000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 Math" pitchFamily="18" charset="0"/>
                <a:ea typeface="Cambria Math" pitchFamily="18" charset="0"/>
              </a:rPr>
              <a:t>молоко </a:t>
            </a:r>
            <a:r>
              <a:rPr lang="ru-RU" sz="2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 Math" pitchFamily="18" charset="0"/>
                <a:ea typeface="Cambria Math" pitchFamily="18" charset="0"/>
              </a:rPr>
              <a:t>потечёт из груди</a:t>
            </a: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 Math" pitchFamily="18" charset="0"/>
                <a:ea typeface="Cambria Math" pitchFamily="18" charset="0"/>
              </a:rPr>
              <a:t>)</a:t>
            </a:r>
            <a:endParaRPr lang="ru-RU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2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9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9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9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9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9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9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9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9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9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9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9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90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90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9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0596" grpId="0"/>
      <p:bldP spid="1390600" grpId="0"/>
      <p:bldP spid="13906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Рисунок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22070" r="4860" b="16553"/>
          <a:stretch>
            <a:fillRect/>
          </a:stretch>
        </p:blipFill>
        <p:spPr bwMode="auto">
          <a:xfrm>
            <a:off x="395288" y="3962400"/>
            <a:ext cx="8304212" cy="2665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Рисунок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267200" cy="3367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Рисунок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4343400" cy="332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21" name="Rectangle 5"/>
          <p:cNvSpPr>
            <a:spLocks noChangeArrowheads="1"/>
          </p:cNvSpPr>
          <p:nvPr/>
        </p:nvSpPr>
        <p:spPr bwMode="auto">
          <a:xfrm>
            <a:off x="0" y="381000"/>
            <a:ext cx="9144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2.</a:t>
            </a:r>
            <a:r>
              <a:rPr lang="ru-RU" sz="2400" b="1" dirty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Ребёнок должен глубоко захватить грудь и,  </a:t>
            </a:r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придавливая синусы к нёбу, извлечь из них молоко.</a:t>
            </a:r>
          </a:p>
        </p:txBody>
      </p:sp>
    </p:spTree>
    <p:extLst>
      <p:ext uri="{BB962C8B-B14F-4D97-AF65-F5344CB8AC3E}">
        <p14:creationId xmlns:p14="http://schemas.microsoft.com/office/powerpoint/2010/main" val="172754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6512511" cy="1143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1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Правильное прикладывание к груди: шаг за шагом.</a:t>
            </a:r>
          </a:p>
        </p:txBody>
      </p:sp>
      <p:sp>
        <p:nvSpPr>
          <p:cNvPr id="65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8520" y="1628800"/>
            <a:ext cx="9144000" cy="4968552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Мать должна удобно расположиться, расслабиться. Принять удобное положение, лежа или сидя, чтобы удерживать ребенка близко к груди в течение сравнительно долгого времени.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Существует множество способов кормления: </a:t>
            </a:r>
            <a:r>
              <a:rPr lang="ru-RU" sz="2400" b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сидя, лежа, стоя, на корточках…</a:t>
            </a: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Ни одно из них нельзя расценивать как «правильное» или «неправильное». 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Главное, чтобы </a:t>
            </a:r>
            <a:r>
              <a:rPr lang="ru-RU" sz="2400" b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мать была расслаблена</a:t>
            </a: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, а ребенок </a:t>
            </a:r>
            <a:r>
              <a:rPr lang="ru-RU" sz="2400" b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удобно расположен.</a:t>
            </a:r>
          </a:p>
        </p:txBody>
      </p:sp>
      <p:pic>
        <p:nvPicPr>
          <p:cNvPr id="1026" name="Picture 2" descr="C:\Users\BorodichAV\Desktop\Фото Гурьеву\P104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09120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 flipV="1">
            <a:off x="0" y="-243407"/>
            <a:ext cx="9144000" cy="243408"/>
          </a:xfrm>
        </p:spPr>
        <p:txBody>
          <a:bodyPr lIns="91369" tIns="45685" rIns="91369" bIns="45685">
            <a:normAutofit fontScale="55000" lnSpcReduction="20000"/>
          </a:bodyPr>
          <a:lstStyle/>
          <a:p>
            <a:pPr marL="447675" indent="-382588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8915" name="Picture 5" descr="C:\Users\Nicol\Documents\РАБОТА\МОИ КОНФЕРЕНЦИИ\Доклад на конференцию гинекологов\Соски\77170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90168"/>
            <a:ext cx="4196519" cy="3148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1901" name="Rectangle 173"/>
          <p:cNvSpPr>
            <a:spLocks noChangeArrowheads="1"/>
          </p:cNvSpPr>
          <p:nvPr/>
        </p:nvSpPr>
        <p:spPr bwMode="auto">
          <a:xfrm>
            <a:off x="0" y="990600"/>
            <a:ext cx="9144000" cy="1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2400" b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Голова и туловище ребенка - на одной линии и в одной плоскости;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2400" b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Лицо ребенка - обращено к груди матери, нос напротив соска;</a:t>
            </a:r>
          </a:p>
        </p:txBody>
      </p:sp>
      <p:sp>
        <p:nvSpPr>
          <p:cNvPr id="1481903" name="Rectangle 175"/>
          <p:cNvSpPr>
            <a:spLocks noChangeArrowheads="1"/>
          </p:cNvSpPr>
          <p:nvPr/>
        </p:nvSpPr>
        <p:spPr bwMode="auto">
          <a:xfrm>
            <a:off x="5029200" y="2971800"/>
            <a:ext cx="41148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2400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</a:t>
            </a:r>
            <a:r>
              <a:rPr lang="ru-RU" sz="2400" b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Новорожденного - поддерживать не только за голову и плечи, но и за ягодицы.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2400" b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 Ребенок прижат близко к </a:t>
            </a:r>
            <a:r>
              <a:rPr lang="ru-RU" sz="2400" b="1" u="none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матери.</a:t>
            </a:r>
            <a:endParaRPr lang="ru-RU" sz="2400" b="1" u="none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4577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Здоровье человека закладывается в его первые</a:t>
            </a:r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21 месяц жизни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03648" y="1772816"/>
            <a:ext cx="5976664" cy="609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9 месяцев внутриутробно +12 месяцев после рождения</a:t>
            </a:r>
            <a:endParaRPr lang="ru-RU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653136"/>
            <a:ext cx="5112568" cy="20551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36912"/>
            <a:ext cx="4968552" cy="22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332656"/>
            <a:ext cx="6912768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Основные позиции для кормления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 descr="Картинки по запросу позиции для кормл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5" y="2420888"/>
            <a:ext cx="8617917" cy="3168352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432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83" name="Rectangle 7"/>
          <p:cNvSpPr>
            <a:spLocks noChangeArrowheads="1"/>
          </p:cNvSpPr>
          <p:nvPr/>
        </p:nvSpPr>
        <p:spPr bwMode="auto">
          <a:xfrm>
            <a:off x="381000" y="609600"/>
            <a:ext cx="3733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Положения матери при кормлении грудью</a:t>
            </a:r>
          </a:p>
        </p:txBody>
      </p:sp>
      <p:pic>
        <p:nvPicPr>
          <p:cNvPr id="40962" name="Picture 3" descr="7517-BF Lying on bed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3106" y="84717"/>
            <a:ext cx="3096344" cy="255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47" y="3504947"/>
            <a:ext cx="2278306" cy="337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Nicol\Documents\РАБОТА\МОИ КОНФЕРЕНЦИИ\Доклад на конференцию гинекологов\Соски\303055-005-215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" y="1982788"/>
            <a:ext cx="1835696" cy="2563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7517-Cradle Ho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1715665"/>
            <a:ext cx="2546230" cy="309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95936" y="5013176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Удобно?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Мама </a:t>
            </a:r>
            <a:r>
              <a:rPr lang="ru-RU" sz="3600" b="1" dirty="0" smtClean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расслаблена</a:t>
            </a:r>
            <a:r>
              <a:rPr lang="ru-RU" sz="3600" b="1" dirty="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78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29400" cy="1143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Как приложить ребёнка к груди</a:t>
            </a:r>
          </a:p>
        </p:txBody>
      </p:sp>
      <p:sp>
        <p:nvSpPr>
          <p:cNvPr id="168857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600200"/>
            <a:ext cx="4800600" cy="525780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Сосок направлен к носику ребенка .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Рот ребенка  широко раскрыт, а  язычок над нижней десной, прикрывая ее сверху и охватывая грудь.</a:t>
            </a:r>
            <a:endParaRPr lang="en-US" sz="28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 давите ребёнку на затылок, дайте опору спинке и шее.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1688580" name="Picture 4" descr="Рисунок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01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захват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0668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1,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3124200"/>
            <a:ext cx="2992437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47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88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88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8676456" cy="79208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sz="3200" b="1" dirty="0" smtClean="0"/>
          </a:p>
        </p:txBody>
      </p:sp>
      <p:sp>
        <p:nvSpPr>
          <p:cNvPr id="16896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07504" y="908720"/>
            <a:ext cx="6324600" cy="558924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Мама приближает ребёнка к груди и </a:t>
            </a:r>
            <a:r>
              <a:rPr lang="ru-RU" sz="2400" b="1" u="sng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вкатывает сосок и ареолу в ротик.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 грудь к ребенку, а ребенка к груди.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Просто прижимаем к себе поплотнее малыша,  готового взять грудь, подаем и       помогаем взять ее.</a:t>
            </a:r>
            <a:endParaRPr lang="ru-RU" sz="24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Это основное движение:  не заталкиваем, а просто </a:t>
            </a:r>
            <a:r>
              <a:rPr lang="ru-RU" sz="2400" b="1" i="1" u="sng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вкатываем грудь в ротик 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ребёнка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открывая при этом рот малыша еще   чуть шире.</a:t>
            </a:r>
          </a:p>
          <a:p>
            <a:pPr marL="45720" indent="0" eaLnBrk="1" hangingPunct="1">
              <a:buClr>
                <a:srgbClr val="FF0000"/>
              </a:buClr>
              <a:buNone/>
              <a:defRPr/>
            </a:pPr>
            <a:endParaRPr lang="ru-RU" b="1" i="1" u="sng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17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1278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Как приложить ребёнка к груди</a:t>
            </a:r>
          </a:p>
        </p:txBody>
      </p:sp>
      <p:sp>
        <p:nvSpPr>
          <p:cNvPr id="169062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447800"/>
            <a:ext cx="5562600" cy="4069432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Нижняя губка во время захвата груди должна быть отогнута, а язык должен лежать поверх десны.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</a:rPr>
              <a:t>Первой на грудь должна попасть </a:t>
            </a:r>
            <a:r>
              <a:rPr lang="ru-RU" sz="2400" b="1" dirty="0" smtClean="0">
                <a:solidFill>
                  <a:srgbClr val="0070C0"/>
                </a:solidFill>
                <a:effectLst/>
                <a:latin typeface="Cambria Math" pitchFamily="18" charset="0"/>
                <a:ea typeface="Cambria Math" pitchFamily="18" charset="0"/>
              </a:rPr>
              <a:t>нижняя губа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тогда грудь войдёт глубоко в ротик ребенка, а сосок будет находиться на границе твердого и мягкого неба.</a:t>
            </a:r>
          </a:p>
        </p:txBody>
      </p:sp>
      <p:pic>
        <p:nvPicPr>
          <p:cNvPr id="45060" name="Picture 4" descr="захват3"/>
          <p:cNvPicPr preferRelativeResize="0">
            <a:picLocks noGrp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268760"/>
            <a:ext cx="2895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90629" name="Picture 5" descr="Рисунок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6992"/>
            <a:ext cx="3581400" cy="315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8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9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9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C:\Users\admin\Desktop\центр ГВ\Рис.Схема захвата соска!.jpeg" descr="C:\Users\admin\Desktop\центр ГВ\Рис.Схема захвата соска!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67544" y="332656"/>
            <a:ext cx="8244952" cy="604867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65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"/>
            <a:ext cx="9144000" cy="1447800"/>
          </a:xfrm>
          <a:prstGeom prst="rect">
            <a:avLst/>
          </a:prstGeo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3200" b="1" dirty="0" smtClean="0"/>
              <a:t>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От того, </a:t>
            </a:r>
            <a:r>
              <a:rPr lang="ru-RU" sz="2400" b="1" i="1" u="sng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как мы подадим ребенку грудь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,   во многом зависит, захватит ли он её глубоко или сомкнет челюсти на соске.</a:t>
            </a:r>
          </a:p>
        </p:txBody>
      </p:sp>
      <p:pic>
        <p:nvPicPr>
          <p:cNvPr id="46083" name="Picture 3" descr="movetext"/>
          <p:cNvPicPr preferRelativeResize="0">
            <a:picLocks noGrp="1" noChangeArrowheads="1" noCro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124744"/>
            <a:ext cx="70866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8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ПРИ ПРАВИЛЬНОМ ЗАХВАТЕ ГРУДИ РЕБЕНКОМ: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916832"/>
            <a:ext cx="8229600" cy="446449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Мама не испытывает неприятных ощущений.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Подбородок ребенка плотно прижат к груди.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Нос ребенка может быть прижат, может быть не прижат к груди.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Рот широко открыт, губы не напряжены.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Нет посторонних звуков.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Снизу захвачено больше груди, чем сверху.</a:t>
            </a:r>
            <a:endParaRPr lang="ru-RU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700808"/>
            <a:ext cx="4653679" cy="4751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5220072" y="1700808"/>
            <a:ext cx="38975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при АСИММЕТРИЧНОМ ЗАХВАТЕ:</a:t>
            </a:r>
          </a:p>
          <a:p>
            <a:pPr fontAlgn="base"/>
            <a:endParaRPr lang="ru-RU" sz="2000" b="1" i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Ребёнок возьмёт в рот часть груди, помеченную красной линией.</a:t>
            </a:r>
          </a:p>
          <a:p>
            <a:pPr fontAlgn="base"/>
            <a:endParaRPr lang="ru-RU" sz="2000" b="1" i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Обратите внимание: снизу захвачено значительно больше, чем сверху!</a:t>
            </a:r>
          </a:p>
          <a:p>
            <a:pPr fontAlgn="base"/>
            <a:endParaRPr lang="ru-RU" sz="2000" b="1" i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Сосок указывает на нёбо ребёнка, стимулируя сосание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4958" y="260648"/>
            <a:ext cx="9158958" cy="108012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 algn="ctr" hangingPunct="1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Segoe Print"/>
                <a:sym typeface="Segoe Print"/>
              </a:rPr>
              <a:t>Асимметричный захват</a:t>
            </a:r>
          </a:p>
        </p:txBody>
      </p:sp>
    </p:spTree>
    <p:extLst>
      <p:ext uri="{BB962C8B-B14F-4D97-AF65-F5344CB8AC3E}">
        <p14:creationId xmlns:p14="http://schemas.microsoft.com/office/powerpoint/2010/main" val="3191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r="1331"/>
          <a:stretch/>
        </p:blipFill>
        <p:spPr>
          <a:xfrm>
            <a:off x="2483768" y="55953"/>
            <a:ext cx="6336704" cy="67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8964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Субстратом для здорового роста является ЕДА человека</a:t>
            </a:r>
            <a:endParaRPr lang="ru-RU" sz="36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2132856"/>
            <a:ext cx="8568952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Еда плода – еда беременной женщины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Еда новорожденного ребенка </a:t>
            </a:r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>–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ГРУДНОЕ МОЛОКО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17032"/>
            <a:ext cx="2801888" cy="2801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3528392" cy="23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9144000" cy="86836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Внешние признаки неправильного прикладывания к груди.</a:t>
            </a:r>
          </a:p>
        </p:txBody>
      </p:sp>
      <p:sp>
        <p:nvSpPr>
          <p:cNvPr id="1453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Подбородок ребенка не касается груди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Его рот открыт нешироко и вытянут вперед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Его нижняя губка не вывернута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Над ртом ребенка и под ним видны  одинаковые участки ареолы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Щечки ребенка втянуты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Слышны чмокающие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   звуки.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Грудь провисает.</a:t>
            </a:r>
          </a:p>
          <a:p>
            <a:pPr marL="45720" indent="0" eaLnBrk="1" hangingPunct="1">
              <a:lnSpc>
                <a:spcPct val="90000"/>
              </a:lnSpc>
              <a:buNone/>
              <a:defRPr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800" b="1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600" dirty="0" smtClean="0"/>
              <a:t>                                                </a:t>
            </a:r>
            <a:endParaRPr lang="ru-RU" sz="2800" b="1" dirty="0" smtClean="0"/>
          </a:p>
        </p:txBody>
      </p:sp>
      <p:pic>
        <p:nvPicPr>
          <p:cNvPr id="56324" name="Picture 4" descr="Рисунок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191000" cy="3208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3061" name="Rectangle 5"/>
          <p:cNvSpPr>
            <a:spLocks noChangeArrowheads="1"/>
          </p:cNvSpPr>
          <p:nvPr/>
        </p:nvSpPr>
        <p:spPr bwMode="auto">
          <a:xfrm>
            <a:off x="5043453" y="6033380"/>
            <a:ext cx="3503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2400" b="1" i="1" u="none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Ребенок, сосущий сосок</a:t>
            </a:r>
          </a:p>
        </p:txBody>
      </p:sp>
    </p:spTree>
    <p:extLst>
      <p:ext uri="{BB962C8B-B14F-4D97-AF65-F5344CB8AC3E}">
        <p14:creationId xmlns:p14="http://schemas.microsoft.com/office/powerpoint/2010/main" val="41335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Рисунок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2971800" cy="2274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Последствия неправильного прикладывания к груди – </a:t>
            </a:r>
          </a:p>
        </p:txBody>
      </p:sp>
      <p:sp>
        <p:nvSpPr>
          <p:cNvPr id="140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9144000" cy="50292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Если ребенок неправильно приложен к груди и «засасывает сосок», это причиняет боль матери.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Сосание только соска также может вызвать трещину на кончике. Стараясь получить молоко, малыш усердно сосет, втягивая и выталкивая сосок.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 результате растирается кожа                                                                                         соска и появляются трещины.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ru-RU" sz="2400" b="1" i="1" u="sng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Это главная причина  повреждения сосков</a:t>
            </a:r>
            <a:r>
              <a:rPr lang="ru-RU" b="1" i="1" u="sng" dirty="0" smtClean="0">
                <a:solidFill>
                  <a:srgbClr val="002060"/>
                </a:solidFill>
              </a:rPr>
              <a:t>.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1405957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u="none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ребенок может причинить боль и </a:t>
            </a:r>
            <a:r>
              <a:rPr lang="ru-RU" sz="2800" b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повредить сосок</a:t>
            </a:r>
            <a:r>
              <a:rPr lang="ru-RU" sz="2800" u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314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5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0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0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0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0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0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0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0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0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0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59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696"/>
            <a:ext cx="9144000" cy="5472608"/>
          </a:xfrm>
          <a:prstGeom prst="rect">
            <a:avLst/>
          </a:prstGeo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endParaRPr lang="ru-RU" sz="3600" b="1" dirty="0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Нет необходимости мыть грудь и соски перед кормлением.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Женское молоко обладает прекрасными дезинфицирующими свойствами, содержит уникальные жиры для питания кожи. 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Мыло, спирт или другие косметические средства удаляют естественную жировую смазку с кожи и повышают риск появления трещин.</a:t>
            </a:r>
            <a:r>
              <a:rPr lang="ru-RU" sz="3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48418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Признаки "малого" количества молока</a:t>
            </a:r>
            <a:endParaRPr lang="ru-RU" sz="3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1427477" name="Group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81434"/>
              </p:ext>
            </p:extLst>
          </p:nvPr>
        </p:nvGraphicFramePr>
        <p:xfrm>
          <a:off x="0" y="1371600"/>
          <a:ext cx="9144000" cy="5486400"/>
        </p:xfrm>
        <a:graphic>
          <a:graphicData uri="http://schemas.openxmlformats.org/drawingml/2006/table">
            <a:tbl>
              <a:tblPr/>
              <a:tblGrid>
                <a:gridCol w="2362200"/>
                <a:gridCol w="6781800"/>
              </a:tblGrid>
              <a:tr h="611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Достоверные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Вероятные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5212">
                <a:tc>
                  <a:txBody>
                    <a:bodyPr/>
                    <a:lstStyle/>
                    <a:p>
                      <a:pPr marL="0" marR="0" lvl="0" indent="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9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Плохая прибавка массы тела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mbria Math" pitchFamily="18" charset="0"/>
                          <a:ea typeface="Cambria Math" pitchFamily="18" charset="0"/>
                        </a:rPr>
                        <a:t>   </a:t>
                      </a:r>
                    </a:p>
                    <a:p>
                      <a:pPr marL="0" marR="0" lvl="0" indent="1825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90000"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Редкие </a:t>
                      </a: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мочеис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-пускания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Ребенок часто плачет, не удовлетворён после кормления грудью,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Очень частые кормления грудью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Очень продолжительные кормления грудью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Ребёнок отказывается от груди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Стул плотный, сухой, зелёный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Мать не может сцедить молока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Молочные железы не увеличились,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>
                            <a:lumMod val="50000"/>
                          </a:schemeClr>
                        </a:buClr>
                        <a:buSzTx/>
                        <a:buFont typeface="Wingdings" pitchFamily="2" charset="2"/>
                        <a:buChar char="ü"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ea typeface="Cambria Math" pitchFamily="18" charset="0"/>
                        </a:rPr>
                        <a:t>Молоко "не прибыло" (после родов)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37239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63" name="http://cs629324.vk.me/v629324597/5eea/eg5ZAPaUUKI.jpg" descr="http://cs629324.vk.me/v629324597/5eea/eg5ZAPaUUKI.jpg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252" t="27810" r="2501" b="23853"/>
          <a:stretch/>
        </p:blipFill>
        <p:spPr>
          <a:xfrm>
            <a:off x="611560" y="2280596"/>
            <a:ext cx="8114200" cy="256486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-14958" y="836712"/>
            <a:ext cx="9192025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 algn="ctr" hangingPunct="1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Segoe Print"/>
                <a:sym typeface="Segoe Print"/>
              </a:rPr>
              <a:t>Объём желудка </a:t>
            </a:r>
          </a:p>
          <a:p>
            <a:pPr lvl="0" algn="ctr" hangingPunct="1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Segoe Print"/>
                <a:sym typeface="Segoe Print"/>
              </a:rPr>
              <a:t>новорожденного ребёнка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72268" y="5085184"/>
            <a:ext cx="1849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день</a:t>
            </a:r>
          </a:p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22-27 мл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50000" y="5088086"/>
            <a:ext cx="1512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день</a:t>
            </a:r>
          </a:p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5-7 мл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34376" y="5085184"/>
            <a:ext cx="1849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неделя</a:t>
            </a:r>
          </a:p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45-60 мл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56176" y="5077633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месяц</a:t>
            </a:r>
          </a:p>
          <a:p>
            <a:pPr algn="ctr" fontAlgn="base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80-150 мл</a:t>
            </a:r>
          </a:p>
        </p:txBody>
      </p:sp>
    </p:spTree>
    <p:extLst>
      <p:ext uri="{BB962C8B-B14F-4D97-AF65-F5344CB8AC3E}">
        <p14:creationId xmlns:p14="http://schemas.microsoft.com/office/powerpoint/2010/main" val="40981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5856" y="335414"/>
            <a:ext cx="209275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ДОКОРМ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 Math" pitchFamily="18" charset="0"/>
              <a:ea typeface="Cambria Math" pitchFamily="18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234" y="1093262"/>
            <a:ext cx="8280920" cy="5262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Если требуется сохранить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 грудное вскармливание,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не стоит использовать бутылки с сосками.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800" baseline="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Ребенок сосет: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Не п</a:t>
            </a:r>
            <a:r>
              <a:rPr lang="ru-RU" sz="2800" baseline="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олучая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грудь – пальцевое кормление.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</a:t>
            </a: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олучая грудь – 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SNS-</a:t>
            </a: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система.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2800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Ребенок не сосет (корпус младенца обязательно под углом 45⁰):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Кормление из шприца.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Мягкие ложечка или чашечка.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mbria Math" pitchFamily="18" charset="0"/>
              <a:ea typeface="Cambria Math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25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C:\Users\admin\Desktop\центр ГВ\Рис.Кормление пальцем.jpeg" descr="C:\Users\admin\Desktop\центр ГВ\Рис.Кормление пальцем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82003" y="3429000"/>
            <a:ext cx="3785773" cy="290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81" name="C:\Users\admin\Desktop\центр ГВ\Рис.Нет бутылке.jpeg" descr="C:\Users\admin\Desktop\центр ГВ\Рис.Нет бутылке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85723" y="656692"/>
            <a:ext cx="2808313" cy="249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2" name="C:\Users\admin\Desktop\центр ГВ\Рис.SNS-Medela.jpg" descr="C:\Users\admin\Desktop\центр ГВ\Рис.SNS-Medela.jpg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b="17025"/>
          <a:stretch/>
        </p:blipFill>
        <p:spPr>
          <a:xfrm>
            <a:off x="951193" y="3429000"/>
            <a:ext cx="3550621" cy="290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83" name="http://www.infantil.ru/image/cache/catalog/products/1105-450x600.jpg" descr="http://www.infantil.ru/image/cache/catalog/products/1105-450x600.jpg"/>
          <p:cNvPicPr>
            <a:picLocks noChangeAspect="1"/>
          </p:cNvPicPr>
          <p:nvPr/>
        </p:nvPicPr>
        <p:blipFill>
          <a:blip r:embed="rId5" cstate="print">
            <a:extLst/>
          </a:blip>
          <a:srcRect l="10079" t="11969" r="7559" b="24567"/>
          <a:stretch>
            <a:fillRect/>
          </a:stretch>
        </p:blipFill>
        <p:spPr>
          <a:xfrm>
            <a:off x="394894" y="836712"/>
            <a:ext cx="2009957" cy="213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4" name="http://cs2.petshop.ru/upload/files-new/ca/41/1c/246880_1600x1600.jpg" descr="http://cs2.petshop.ru/upload/files-new/ca/41/1c/246880_1600x1600.jpg"/>
          <p:cNvPicPr>
            <a:picLocks noChangeAspect="1"/>
          </p:cNvPicPr>
          <p:nvPr/>
        </p:nvPicPr>
        <p:blipFill>
          <a:blip r:embed="rId6" cstate="print">
            <a:extLst/>
          </a:blip>
          <a:srcRect l="19624" r="18534"/>
          <a:stretch>
            <a:fillRect/>
          </a:stretch>
        </p:blipFill>
        <p:spPr>
          <a:xfrm>
            <a:off x="2324073" y="625959"/>
            <a:ext cx="1512667" cy="227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5" name="http://alstaff.ru/upload/e/0/f/d/NqIdW5tv.jpg" descr="http://alstaff.ru/upload/e/0/f/d/NqIdW5tv.jp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717783" y="625959"/>
            <a:ext cx="2376265" cy="249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2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ГВ\L102047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1261" r="11261" b="5624"/>
          <a:stretch>
            <a:fillRect/>
          </a:stretch>
        </p:blipFill>
        <p:spPr bwMode="auto">
          <a:xfrm>
            <a:off x="323528" y="2152381"/>
            <a:ext cx="4117250" cy="381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2" descr="F:\ГВ\L1020479.JPG"/>
          <p:cNvPicPr>
            <a:picLocks noChangeAspect="1" noChangeArrowheads="1"/>
          </p:cNvPicPr>
          <p:nvPr/>
        </p:nvPicPr>
        <p:blipFill>
          <a:blip r:embed="rId3" cstate="print"/>
          <a:srcRect l="3754" r="15014"/>
          <a:stretch>
            <a:fillRect/>
          </a:stretch>
        </p:blipFill>
        <p:spPr bwMode="auto">
          <a:xfrm>
            <a:off x="4669481" y="2132857"/>
            <a:ext cx="417786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1331640" y="70390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SNS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- система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ГВ\L102053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16873"/>
          <a:stretch>
            <a:fillRect/>
          </a:stretch>
        </p:blipFill>
        <p:spPr bwMode="auto">
          <a:xfrm>
            <a:off x="1259632" y="1313975"/>
            <a:ext cx="6192688" cy="413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655190" y="5517232"/>
            <a:ext cx="82296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Насадка </a:t>
            </a:r>
            <a:r>
              <a:rPr lang="en-US" sz="2000" b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Finger </a:t>
            </a:r>
            <a:r>
              <a:rPr lang="en-US" sz="2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Feeder</a:t>
            </a:r>
            <a:r>
              <a:rPr lang="ru-RU" sz="20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или «пальцевое кормление»</a:t>
            </a:r>
            <a:endParaRPr lang="ru-RU" sz="2000" b="1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Кольцо 5"/>
          <p:cNvSpPr/>
          <p:nvPr/>
        </p:nvSpPr>
        <p:spPr>
          <a:xfrm rot="21447631">
            <a:off x="4500419" y="2255128"/>
            <a:ext cx="1151510" cy="1254546"/>
          </a:xfrm>
          <a:prstGeom prst="donut">
            <a:avLst>
              <a:gd name="adj" fmla="val 4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pic>
        <p:nvPicPr>
          <p:cNvPr id="8194" name="Picture 2" descr="http://www.motheringfromtheheart.com/images/page1-pict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1316873"/>
            <a:ext cx="2635697" cy="269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://en.medesign.de/assets/upload/product/76/MED1000920_Fingerfeed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3" y="3501008"/>
            <a:ext cx="2635697" cy="193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267744" y="3439578"/>
            <a:ext cx="2736304" cy="115212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3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ГВ\L1020557.JPG"/>
          <p:cNvPicPr>
            <a:picLocks noChangeAspect="1" noChangeArrowheads="1"/>
          </p:cNvPicPr>
          <p:nvPr/>
        </p:nvPicPr>
        <p:blipFill rotWithShape="1">
          <a:blip r:embed="rId2" cstate="print"/>
          <a:srcRect l="37535" r="14715" b="11249"/>
          <a:stretch/>
        </p:blipFill>
        <p:spPr bwMode="auto">
          <a:xfrm>
            <a:off x="5901310" y="1484784"/>
            <a:ext cx="2986376" cy="370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362" name="Picture 2" descr="F:\ГВ\L1020487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t="6907" r="2944" b="17683"/>
          <a:stretch/>
        </p:blipFill>
        <p:spPr bwMode="auto">
          <a:xfrm>
            <a:off x="236647" y="1608765"/>
            <a:ext cx="543645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827584" y="5750385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Ложка или чашка-поильник</a:t>
            </a:r>
          </a:p>
        </p:txBody>
      </p:sp>
    </p:spTree>
    <p:extLst>
      <p:ext uri="{BB962C8B-B14F-4D97-AF65-F5344CB8AC3E}">
        <p14:creationId xmlns:p14="http://schemas.microsoft.com/office/powerpoint/2010/main" val="9523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048000"/>
            <a:ext cx="9144000" cy="38100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гармоничный рост,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адекватное морфологическое и функциональное </a:t>
            </a:r>
            <a:r>
              <a:rPr lang="en-US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  </a:t>
            </a:r>
            <a:r>
              <a:rPr lang="ru-RU" sz="2800" b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созревание</a:t>
            </a: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различных органов и тканей, 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оптимальные параметры психомоторного и</a:t>
            </a:r>
          </a:p>
          <a:p>
            <a:pPr marL="45720" indent="0" eaLnBrk="1" hangingPunct="1">
              <a:lnSpc>
                <a:spcPct val="90000"/>
              </a:lnSpc>
              <a:buClr>
                <a:srgbClr val="002060"/>
              </a:buClr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</a:t>
            </a: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интеллектуального развития,</a:t>
            </a:r>
          </a:p>
          <a:p>
            <a:pPr eaLnBrk="1" hangingPunct="1">
              <a:lnSpc>
                <a:spcPct val="90000"/>
              </a:lnSpc>
              <a:buClr>
                <a:srgbClr val="002060"/>
              </a:buClr>
              <a:buFont typeface="Wingdings" pitchFamily="2" charset="2"/>
              <a:buChar char="v"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устойчивость к действию инфекций и</a:t>
            </a:r>
          </a:p>
          <a:p>
            <a:pPr marL="45720" indent="0" eaLnBrk="1" hangingPunct="1">
              <a:lnSpc>
                <a:spcPct val="90000"/>
              </a:lnSpc>
              <a:buClr>
                <a:srgbClr val="002060"/>
              </a:buClr>
              <a:buNone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других неблагоприятных факторов.</a:t>
            </a:r>
          </a:p>
        </p:txBody>
      </p:sp>
      <p:pic>
        <p:nvPicPr>
          <p:cNvPr id="627715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8313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3505200" y="381000"/>
            <a:ext cx="5486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2800" b="1" i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Рациональное питание </a:t>
            </a:r>
            <a:r>
              <a:rPr lang="ru-RU" sz="2800" b="1" i="1" u="none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(«вскармливание») </a:t>
            </a:r>
            <a:r>
              <a:rPr lang="ru-RU" sz="2800" b="1" i="1" u="none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детей первого года жизни является одним из важнейших условий, обеспечивающих:</a:t>
            </a:r>
          </a:p>
        </p:txBody>
      </p:sp>
    </p:spTree>
    <p:extLst>
      <p:ext uri="{BB962C8B-B14F-4D97-AF65-F5344CB8AC3E}">
        <p14:creationId xmlns:p14="http://schemas.microsoft.com/office/powerpoint/2010/main" val="23727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59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ПИТАНИЕ КОРМЯЩЕЙ ЖЕНЩИНЫ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556792"/>
            <a:ext cx="8229600" cy="4536504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Питание кормящей женщины сбалансировано и разнообразно.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Прием витаминно-минерального комплекса.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Питание как образ жизни.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Питание разумно.</a:t>
            </a:r>
            <a:r>
              <a:rPr lang="ru-RU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Ограничения связаны с безопасностью 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Специальная диета только по назначению врача.</a:t>
            </a:r>
            <a:endParaRPr lang="ru-RU" dirty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7" y="620688"/>
            <a:ext cx="8280920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 Math" pitchFamily="18" charset="0"/>
                <a:ea typeface="Cambria Math" pitchFamily="18" charset="0"/>
                <a:sym typeface="Calibri"/>
              </a:rPr>
              <a:t>Проблемы,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 Math" pitchFamily="18" charset="0"/>
                <a:ea typeface="Cambria Math" pitchFamily="18" charset="0"/>
                <a:sym typeface="Calibri"/>
              </a:rPr>
              <a:t> которые могут возникнуть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ambria Math" pitchFamily="18" charset="0"/>
                <a:ea typeface="Cambria Math" pitchFamily="18" charset="0"/>
                <a:sym typeface="Calibri"/>
              </a:rPr>
              <a:t> во время грудного вскармливания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Cambria Math" pitchFamily="18" charset="0"/>
              <a:ea typeface="Cambria Math" pitchFamily="18" charset="0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263427"/>
            <a:ext cx="2282160" cy="2282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newdiscount.ru/Nakladka-na-grud-Medela-silikonovaya-Kontakt-M-2shtv-up/imgs-86259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00" y="4263427"/>
            <a:ext cx="2356594" cy="2356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37434"/>
            <a:ext cx="2253630" cy="2253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569755"/>
            <a:ext cx="9001000" cy="30777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Трещины сосков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lang="ru-RU" sz="32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Лактационный криз</a:t>
            </a:r>
          </a:p>
          <a:p>
            <a:pPr marL="571500" marR="0" indent="-571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Char char="v"/>
              <a:tabLst/>
            </a:pPr>
            <a:r>
              <a:rPr kumimoji="0" lang="ru-RU" sz="32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Лактостаз</a:t>
            </a:r>
            <a:endPara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FillTx/>
              <a:latin typeface="Cambria Math" pitchFamily="18" charset="0"/>
              <a:ea typeface="Cambria Math" pitchFamily="18" charset="0"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3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Вентилируемые накладки. 	         </a:t>
            </a:r>
            <a:r>
              <a:rPr lang="ru-RU" sz="2400" b="1" dirty="0" err="1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Гидрогелевые</a:t>
            </a: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подушечки</a:t>
            </a:r>
            <a:r>
              <a:rPr lang="ru-RU" sz="24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  <a:p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	</a:t>
            </a: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		</a:t>
            </a:r>
            <a:r>
              <a:rPr lang="ru-RU" sz="2400" b="1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Силиконовые накладки. </a:t>
            </a:r>
            <a:endParaRPr kumimoji="0" lang="ru-RU" sz="24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Cambria Math" pitchFamily="18" charset="0"/>
              <a:ea typeface="Cambria Math" pitchFamily="18" charset="0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9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ГВ\L1020523.JPG"/>
          <p:cNvPicPr>
            <a:picLocks noChangeAspect="1" noChangeArrowheads="1"/>
          </p:cNvPicPr>
          <p:nvPr/>
        </p:nvPicPr>
        <p:blipFill>
          <a:blip r:embed="rId2" cstate="print"/>
          <a:srcRect l="56303" b="22497"/>
          <a:stretch>
            <a:fillRect/>
          </a:stretch>
        </p:blipFill>
        <p:spPr bwMode="auto">
          <a:xfrm>
            <a:off x="6128401" y="1844824"/>
            <a:ext cx="285923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218" name="Picture 2" descr="F:\ГВ\L102052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b="11249"/>
          <a:stretch>
            <a:fillRect/>
          </a:stretch>
        </p:blipFill>
        <p:spPr bwMode="auto">
          <a:xfrm>
            <a:off x="263452" y="1847843"/>
            <a:ext cx="5708831" cy="3381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20688"/>
            <a:ext cx="91440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algn="ctr" hangingPunct="1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Segoe Print"/>
                <a:sym typeface="Segoe Print"/>
              </a:rPr>
              <a:t>С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  <a:cs typeface="Segoe Print"/>
                <a:sym typeface="Segoe Print"/>
              </a:rPr>
              <a:t>цеживание грудного молока.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2008" y="5400600"/>
            <a:ext cx="6156176" cy="13407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52628" indent="-342900">
              <a:spcBef>
                <a:spcPts val="3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000" b="1" i="1" kern="12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Использование молокоотсоса.</a:t>
            </a:r>
          </a:p>
          <a:p>
            <a:pPr marL="452628" indent="-342900">
              <a:spcBef>
                <a:spcPts val="300"/>
              </a:spcBef>
              <a:buClr>
                <a:srgbClr val="002060"/>
              </a:buClr>
              <a:buFont typeface="Wingdings" pitchFamily="2" charset="2"/>
              <a:buChar char="Ø"/>
            </a:pPr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Ручное   сцеживание.</a:t>
            </a:r>
            <a:endParaRPr lang="ru-RU" sz="2000" b="1" i="1" kern="1200" dirty="0"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6289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Если женщина постоянно находится рядом с ребенком и кормит его грудью, сцеживание грудного молока не требуется!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Молока выделяется ровно столько, сколько нужно Вашему малышу здесь и сейчас.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331640" y="116632"/>
            <a:ext cx="6840760" cy="6408712"/>
          </a:xfrm>
          <a:prstGeom prst="rect">
            <a:avLst/>
          </a:prstGeom>
        </p:spPr>
        <p:txBody>
          <a:bodyPr/>
          <a:lstStyle/>
          <a:p>
            <a:pPr algn="just"/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1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ГВ\L1020551.JPG"/>
          <p:cNvPicPr>
            <a:picLocks noChangeAspect="1" noChangeArrowheads="1"/>
          </p:cNvPicPr>
          <p:nvPr/>
        </p:nvPicPr>
        <p:blipFill>
          <a:blip r:embed="rId2" cstate="print"/>
          <a:srcRect l="46919" r="3754" b="19685"/>
          <a:stretch>
            <a:fillRect/>
          </a:stretch>
        </p:blipFill>
        <p:spPr bwMode="auto">
          <a:xfrm>
            <a:off x="5340168" y="980728"/>
            <a:ext cx="3199920" cy="430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171" name="Picture 3" descr="F:\ГВ\L10204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37535" b="25309"/>
          <a:stretch>
            <a:fillRect/>
          </a:stretch>
        </p:blipFill>
        <p:spPr bwMode="auto">
          <a:xfrm>
            <a:off x="395536" y="980728"/>
            <a:ext cx="4763438" cy="430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79512" y="5661248"/>
            <a:ext cx="8820472" cy="100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 algn="ctr">
              <a:spcBef>
                <a:spcPts val="300"/>
              </a:spcBef>
              <a:buClr>
                <a:schemeClr val="accent3"/>
              </a:buClr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Использование молокоотсосов. Аксессуары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 для кормления грудью (защитные накладки, контейнеры </a:t>
            </a:r>
            <a:r>
              <a:rPr lang="ru-RU" sz="2000" b="1" i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anose="02020603050405020304" pitchFamily="18" charset="0"/>
              </a:rPr>
              <a:t>для сбора молока.) 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Хранение грудного молока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484784"/>
            <a:ext cx="712879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Контейнеры или одноразовые пакеты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Маркировка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dirty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</a:t>
            </a: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еред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 Math" pitchFamily="18" charset="0"/>
                <a:ea typeface="Cambria Math" pitchFamily="18" charset="0"/>
                <a:sym typeface="Calibri"/>
              </a:rPr>
              <a:t> замораживанием охладить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800" baseline="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Бережно разморозить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mbria Math" pitchFamily="18" charset="0"/>
              <a:ea typeface="Cambria Math" pitchFamily="18" charset="0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6" y="3429000"/>
            <a:ext cx="76200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514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101488"/>
            <a:ext cx="4464495" cy="5135824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"</a:t>
            </a:r>
            <a:r>
              <a:rPr lang="ru-RU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Какая собственность может быть священнее, чем молоко матери для младенца. </a:t>
            </a: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его законных правах на эту собственность нет никаких сомнений. </a:t>
            </a: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Это </a:t>
            </a:r>
            <a:r>
              <a:rPr lang="ru-RU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единственный капитал ребенка - молоко, оно появляется вместе с ним и для него. </a:t>
            </a: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Здесь </a:t>
            </a:r>
            <a:r>
              <a:rPr lang="ru-RU" sz="2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все его сокровища. сила жизни, роста - все в этой </a:t>
            </a:r>
            <a:r>
              <a:rPr lang="ru-RU" sz="27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пище»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</a:t>
            </a:r>
            <a:b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b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	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М. </a:t>
            </a:r>
            <a:r>
              <a:rPr lang="ru-RU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Монтессори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7" y="1124744"/>
            <a:ext cx="3530525" cy="4727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913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2646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http://about-vision.ru/wp-content/uploads/2016/01/Rebyonok-dolzhen-chuvstvovat-lyubov.jpg" descr="http://about-vision.ru/wp-content/uploads/2016/01/Rebyonok-dolzhen-chuvstvovat-lyubov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71600" y="908720"/>
            <a:ext cx="7265236" cy="465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03" name="Спасибо за внимание!"/>
          <p:cNvSpPr txBox="1">
            <a:spLocks noGrp="1"/>
          </p:cNvSpPr>
          <p:nvPr>
            <p:ph type="title"/>
          </p:nvPr>
        </p:nvSpPr>
        <p:spPr>
          <a:xfrm>
            <a:off x="467544" y="5445224"/>
            <a:ext cx="8229601" cy="1143000"/>
          </a:xfrm>
          <a:prstGeom prst="rect">
            <a:avLst/>
          </a:prstGeom>
        </p:spPr>
        <p:txBody>
          <a:bodyPr/>
          <a:lstStyle>
            <a:lvl1pPr defTabSz="877823">
              <a:defRPr sz="5184" b="1"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pPr marL="0" indent="0" algn="ctr">
              <a:buNone/>
              <a:defRPr sz="4224" b="0">
                <a:latin typeface="Calibri"/>
                <a:ea typeface="Calibri"/>
                <a:cs typeface="Calibri"/>
                <a:sym typeface="Calibri"/>
              </a:defRPr>
            </a:pPr>
            <a:r>
              <a:rPr sz="5184" b="1" i="1" dirty="0" err="1" smtClean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Спасибо</a:t>
            </a:r>
            <a:r>
              <a:rPr sz="5184" b="1" i="1" dirty="0" smtClean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 </a:t>
            </a:r>
            <a:r>
              <a:rPr sz="5184" b="1" i="1" dirty="0" err="1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за</a:t>
            </a:r>
            <a:r>
              <a:rPr sz="5184" b="1" i="1" dirty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 </a:t>
            </a:r>
            <a:r>
              <a:rPr sz="5184" b="1" i="1" dirty="0" err="1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внимание</a:t>
            </a:r>
            <a:r>
              <a:rPr sz="5184" b="1" i="1" dirty="0">
                <a:solidFill>
                  <a:srgbClr val="002060"/>
                </a:solidFill>
                <a:effectLst/>
                <a:latin typeface="Cambria Math" pitchFamily="18" charset="0"/>
                <a:ea typeface="Cambria Math" pitchFamily="18" charset="0"/>
                <a:sym typeface="Segoe Prin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257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3960440" cy="27664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297560" y="1052736"/>
            <a:ext cx="2448272" cy="82230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ОПТИМАЛЬНОЕ ПИТАНИЕ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29700" y="1572201"/>
            <a:ext cx="2592288" cy="82230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МИКРОБИОМ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МЛАДЕНЦА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14285" y="1607903"/>
            <a:ext cx="2736304" cy="82230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РАЗИТИЕ ГОЛОВНОГО МОЗГА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39374" y="2719931"/>
            <a:ext cx="2664296" cy="1168536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ПРОФИЛАКТИКА ИНФЕКЦИОННЫХ ЗАБОЛЕВАНИЙ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79512" y="2979605"/>
            <a:ext cx="2304256" cy="82230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ИММУННАЯ РЕГУЛЯЦИЯ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95536" y="4280993"/>
            <a:ext cx="2592288" cy="1168536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ЭПИГЕНЕТИЧЕСКОЕ ПРОГРАММИРОВАНИЕ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71800" y="4918954"/>
            <a:ext cx="2952328" cy="1514770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ПРОФИЛАКТИКА МЕТАБОЛИЧЕСКОГО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СИНДРОМА, ОЖИРЕНИЯ, СД, АГ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24128" y="4210432"/>
            <a:ext cx="3024336" cy="1514770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ПРОФИЛАКТИКА АЛЛЕРГИЧЕСКИХ,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АУТОИММУННЫХ ЗАБОЛЕВАНИЙ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10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algn="r" eaLnBrk="1" hangingPunct="1"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FF00"/>
                </a:solidFill>
              </a:rPr>
              <a:t>        </a:t>
            </a:r>
          </a:p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Материнское молоко</a:t>
            </a:r>
            <a:r>
              <a:rPr lang="en-US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является наиболее                            целесообразной и  естественной пищей   младенца.            </a:t>
            </a:r>
          </a:p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                                                                               </a:t>
            </a:r>
          </a:p>
          <a:p>
            <a:pPr algn="ctr" eaLnBrk="1" hangingPunct="1"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 По образному выражению     физиологов, попытки вскармливания ребенка молоком животных, то есть молоком другого биологического    вида, следует рассматривать как экологическую катастрофу.</a:t>
            </a:r>
            <a:r>
              <a:rPr lang="ru-RU" sz="2800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</p:txBody>
      </p:sp>
      <p:pic>
        <p:nvPicPr>
          <p:cNvPr id="17411" name="Picture 4" descr="i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46" y="2752745"/>
            <a:ext cx="15414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LeonardoDaVinchi-Madonna_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2745"/>
            <a:ext cx="2897188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1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Преимущества грудного вскармливания для матери</a:t>
            </a:r>
          </a:p>
        </p:txBody>
      </p:sp>
      <p:sp>
        <p:nvSpPr>
          <p:cNvPr id="1457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9144000" cy="60198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 20-25% снижается риск развития рака яичников при каждом рождении и вскармливании ребенка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Риск рака груди уменьшается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 7% с каждой беременностью,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 4,5% с каждым месяцем кормления грудью,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на 50%, если женщина вскормила 3-х детей</a:t>
            </a:r>
          </a:p>
          <a:p>
            <a:pPr marL="45720" indent="0" algn="r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endParaRPr lang="ru-RU" sz="24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pPr marL="45720" indent="0" algn="r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У женщин, кормивших грудью в течение 9 мес., риск развития остеопороза снижается на 25% </a:t>
            </a:r>
          </a:p>
          <a:p>
            <a:pPr marL="45720" indent="0" eaLnBrk="1" hangingPunct="1">
              <a:lnSpc>
                <a:spcPct val="8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                                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198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1844824"/>
            <a:ext cx="6019800" cy="1866528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Десятиминутное созерцание обнажённой женской груди является столь же полезным, как 30 минут физической работы или занятий спортом.</a:t>
            </a:r>
            <a:endParaRPr lang="ru-RU" sz="28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464329" name="Rectangle 9"/>
          <p:cNvSpPr>
            <a:spLocks noChangeArrowheads="1"/>
          </p:cNvSpPr>
          <p:nvPr/>
        </p:nvSpPr>
        <p:spPr bwMode="auto">
          <a:xfrm>
            <a:off x="-972616" y="4432028"/>
            <a:ext cx="7704856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3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90000"/>
              <a:buFont typeface="Wingdings" pitchFamily="2" charset="2"/>
              <a:buChar char="Ø"/>
              <a:defRPr/>
            </a:pPr>
            <a:r>
              <a:rPr lang="ru-RU" sz="28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Благодаря регулярному                               созерцанию красивой женской </a:t>
            </a:r>
            <a:r>
              <a:rPr lang="ru-RU" sz="2800" u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груди </a:t>
            </a:r>
            <a:r>
              <a:rPr lang="ru-RU" sz="28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среднестатистический                                        мужчина может увеличить продолжительность жизни на </a:t>
            </a:r>
            <a:r>
              <a:rPr lang="ru-RU" sz="2800" u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4-5</a:t>
            </a:r>
            <a:r>
              <a:rPr lang="ru-RU" sz="28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 лет.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ru-RU" sz="1800" u="none" dirty="0">
              <a:solidFill>
                <a:schemeClr val="tx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6628" name="Picture 10" descr="Rotation of P1010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16609" r="24730" b="27682"/>
          <a:stretch>
            <a:fillRect/>
          </a:stretch>
        </p:blipFill>
        <p:spPr bwMode="auto">
          <a:xfrm>
            <a:off x="6492842" y="933994"/>
            <a:ext cx="2627784" cy="4774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32" name="Rectangle 12"/>
          <p:cNvSpPr>
            <a:spLocks noChangeArrowheads="1"/>
          </p:cNvSpPr>
          <p:nvPr/>
        </p:nvSpPr>
        <p:spPr bwMode="auto">
          <a:xfrm>
            <a:off x="1295400" y="980728"/>
            <a:ext cx="38100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3200" i="1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А ЧТО ОТЕЦ ?</a:t>
            </a:r>
          </a:p>
        </p:txBody>
      </p:sp>
    </p:spTree>
    <p:extLst>
      <p:ext uri="{BB962C8B-B14F-4D97-AF65-F5344CB8AC3E}">
        <p14:creationId xmlns:p14="http://schemas.microsoft.com/office/powerpoint/2010/main" val="299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764704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Социальная польза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72816"/>
            <a:ext cx="9144000" cy="4752528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Безусловно, важной стороной грудного вскармливания является его дешевизна. Стоимость диеты для кормящей матери ниже, чем стоимость искусственной смеси.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Мать может использовать освободившиеся деньги на других членов семьи. Семья не тратит время на приготовление смесей.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Расходы на медицинские консультации, лекарства, лабораторные исследования и госпитализацию снижаются. Мать и ребенок здоровее.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Мать может регулировать промежутки между беременностями, используя метод лактационной аменореи, что улучшит её здоровье. </a:t>
            </a:r>
          </a:p>
        </p:txBody>
      </p:sp>
    </p:spTree>
    <p:extLst>
      <p:ext uri="{BB962C8B-B14F-4D97-AF65-F5344CB8AC3E}">
        <p14:creationId xmlns:p14="http://schemas.microsoft.com/office/powerpoint/2010/main" val="30820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272</TotalTime>
  <Words>1399</Words>
  <Application>Microsoft Office PowerPoint</Application>
  <PresentationFormat>Экран (4:3)</PresentationFormat>
  <Paragraphs>227</Paragraphs>
  <Slides>48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Воздушный поток</vt:lpstr>
      <vt:lpstr>Грудное вскармливание</vt:lpstr>
      <vt:lpstr>Здоровье человека закладывается в его первые 21 месяц жизни</vt:lpstr>
      <vt:lpstr>Субстратом для здорового роста является ЕДА человека</vt:lpstr>
      <vt:lpstr>Презентация PowerPoint</vt:lpstr>
      <vt:lpstr>Презентация PowerPoint</vt:lpstr>
      <vt:lpstr>Презентация PowerPoint</vt:lpstr>
      <vt:lpstr>Преимущества грудного вскармливания для матери</vt:lpstr>
      <vt:lpstr>Презентация PowerPoint</vt:lpstr>
      <vt:lpstr>Социальная польза</vt:lpstr>
      <vt:lpstr>Правила успешного грудного вскармливания</vt:lpstr>
      <vt:lpstr>Анатомия молочной железы</vt:lpstr>
      <vt:lpstr>Презентация PowerPoint</vt:lpstr>
      <vt:lpstr>Признаки и ощущения активного рефлекса окситоцина.</vt:lpstr>
      <vt:lpstr>Признаки и ощущения активного рефлекса окситоцина</vt:lpstr>
      <vt:lpstr>Как бы часто, долго или по ночам не сосал ребёнок, если грудь плохо опорожняется, секреция молока снижается.</vt:lpstr>
      <vt:lpstr>В основе эффективного вскармливания лежат два механизма:  1. Мама должна «отдать» молоко (должен сработать рефлекс выбрасывающего гормона – окситоцина и молоко потечёт из груди)</vt:lpstr>
      <vt:lpstr>Презентация PowerPoint</vt:lpstr>
      <vt:lpstr>Правильное прикладывание к груди: шаг за шагом.</vt:lpstr>
      <vt:lpstr>Презентация PowerPoint</vt:lpstr>
      <vt:lpstr>Презентация PowerPoint</vt:lpstr>
      <vt:lpstr>Презентация PowerPoint</vt:lpstr>
      <vt:lpstr>Как приложить ребёнка к груди</vt:lpstr>
      <vt:lpstr>Презентация PowerPoint</vt:lpstr>
      <vt:lpstr>Как приложить ребёнка к груди</vt:lpstr>
      <vt:lpstr>Презентация PowerPoint</vt:lpstr>
      <vt:lpstr>Презентация PowerPoint</vt:lpstr>
      <vt:lpstr>ПРИ ПРАВИЛЬНОМ ЗАХВАТЕ ГРУДИ РЕБЕНКОМ:</vt:lpstr>
      <vt:lpstr>Презентация PowerPoint</vt:lpstr>
      <vt:lpstr>Презентация PowerPoint</vt:lpstr>
      <vt:lpstr>Внешние признаки неправильного прикладывания к груди.</vt:lpstr>
      <vt:lpstr>Последствия неправильного прикладывания к груди – </vt:lpstr>
      <vt:lpstr>Презентация PowerPoint</vt:lpstr>
      <vt:lpstr>Признаки "малого" количества молока</vt:lpstr>
      <vt:lpstr>Презентация PowerPoint</vt:lpstr>
      <vt:lpstr>Презентация PowerPoint</vt:lpstr>
      <vt:lpstr>Презентация PowerPoint</vt:lpstr>
      <vt:lpstr>Презентация PowerPoint</vt:lpstr>
      <vt:lpstr>Насадка Finger Feeder  или «пальцевое кормление»</vt:lpstr>
      <vt:lpstr>Презентация PowerPoint</vt:lpstr>
      <vt:lpstr>ПИТАНИЕ КОРМЯЩЕЙ ЖЕНЩИНЫ</vt:lpstr>
      <vt:lpstr>Презентация PowerPoint</vt:lpstr>
      <vt:lpstr>Презентация PowerPoint</vt:lpstr>
      <vt:lpstr>Если женщина постоянно находится рядом с ребенком и кормит его грудью, сцеживание грудного молока не требуется! Молока выделяется ровно столько, сколько нужно Вашему малышу здесь и сейчас. </vt:lpstr>
      <vt:lpstr>Презентация PowerPoint</vt:lpstr>
      <vt:lpstr>Хранение грудного молока</vt:lpstr>
      <vt:lpstr>"Какая собственность может быть священнее, чем молоко матери для младенца.  В его законных правах на эту собственность нет никаких сомнений.  Это единственный капитал ребенка - молоко, оно появляется вместе с ним и для него.  Здесь все его сокровища. сила жизни, роста - все в этой пище».    (М. Монтессори)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Бородич Анна Валерьевна</dc:creator>
  <cp:lastModifiedBy>Степанова Елена Михайловна</cp:lastModifiedBy>
  <cp:revision>43</cp:revision>
  <dcterms:created xsi:type="dcterms:W3CDTF">2017-10-17T11:07:39Z</dcterms:created>
  <dcterms:modified xsi:type="dcterms:W3CDTF">2025-09-01T15:29:34Z</dcterms:modified>
</cp:coreProperties>
</file>