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4" r:id="rId12"/>
    <p:sldId id="268" r:id="rId13"/>
    <p:sldId id="269" r:id="rId14"/>
    <p:sldId id="266" r:id="rId15"/>
    <p:sldId id="270" r:id="rId16"/>
    <p:sldId id="271" r:id="rId17"/>
    <p:sldId id="277" r:id="rId18"/>
    <p:sldId id="273" r:id="rId19"/>
    <p:sldId id="274" r:id="rId20"/>
    <p:sldId id="275" r:id="rId21"/>
    <p:sldId id="276" r:id="rId22"/>
    <p:sldId id="282" r:id="rId23"/>
    <p:sldId id="283" r:id="rId24"/>
    <p:sldId id="281" r:id="rId25"/>
    <p:sldId id="278" r:id="rId26"/>
    <p:sldId id="279" r:id="rId27"/>
    <p:sldId id="284" r:id="rId28"/>
    <p:sldId id="27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6F54-3295-442A-8FC2-F62AD605A3A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B244DF-3EE4-47F5-B9CF-51E181B9070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6F54-3295-442A-8FC2-F62AD605A3A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44DF-3EE4-47F5-B9CF-51E181B907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6F54-3295-442A-8FC2-F62AD605A3A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244DF-3EE4-47F5-B9CF-51E181B907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6F54-3295-442A-8FC2-F62AD605A3A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B244DF-3EE4-47F5-B9CF-51E181B9070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6F54-3295-442A-8FC2-F62AD605A3A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B244DF-3EE4-47F5-B9CF-51E181B9070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6F54-3295-442A-8FC2-F62AD605A3A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B244DF-3EE4-47F5-B9CF-51E181B9070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6F54-3295-442A-8FC2-F62AD605A3A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B244DF-3EE4-47F5-B9CF-51E181B9070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6F54-3295-442A-8FC2-F62AD605A3A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B244DF-3EE4-47F5-B9CF-51E181B9070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6F54-3295-442A-8FC2-F62AD605A3A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B244DF-3EE4-47F5-B9CF-51E181B9070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6F54-3295-442A-8FC2-F62AD605A3A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B244DF-3EE4-47F5-B9CF-51E181B9070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6F54-3295-442A-8FC2-F62AD605A3A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B244DF-3EE4-47F5-B9CF-51E181B9070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6966F54-3295-442A-8FC2-F62AD605A3A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6B244DF-3EE4-47F5-B9CF-51E181B9070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62" y="332657"/>
            <a:ext cx="5994149" cy="424847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725144"/>
            <a:ext cx="8784976" cy="2016224"/>
          </a:xfrm>
        </p:spPr>
        <p:txBody>
          <a:bodyPr/>
          <a:lstStyle/>
          <a:p>
            <a:pPr algn="ctr"/>
            <a:r>
              <a:rPr lang="ru-RU" dirty="0"/>
              <a:t>Вакцинация </a:t>
            </a:r>
            <a:r>
              <a:rPr lang="ru-RU" dirty="0" smtClean="0"/>
              <a:t>детей</a:t>
            </a:r>
            <a:br>
              <a:rPr lang="ru-RU" dirty="0" smtClean="0"/>
            </a:br>
            <a:r>
              <a:rPr lang="ru-RU" sz="2400" dirty="0" smtClean="0"/>
              <a:t>Лекция для школы беременных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69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Вакцины делятся: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743116"/>
            <a:ext cx="3600400" cy="3168352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b="1" u="sng" dirty="0" smtClean="0"/>
              <a:t> Живые </a:t>
            </a:r>
          </a:p>
          <a:p>
            <a:pPr marL="18288" indent="0">
              <a:buNone/>
            </a:pPr>
            <a:r>
              <a:rPr lang="ru-RU" dirty="0" smtClean="0"/>
              <a:t>Содержат ослабленные возбудители инфекционного заболевания (бактерии или вирусы)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2843808" y="3429000"/>
            <a:ext cx="3456384" cy="3312368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b="1" u="sng" dirty="0" smtClean="0"/>
              <a:t>Убитые (инактивированные</a:t>
            </a:r>
            <a:r>
              <a:rPr lang="ru-RU" dirty="0" smtClean="0"/>
              <a:t>)</a:t>
            </a:r>
          </a:p>
          <a:p>
            <a:pPr marL="18288" indent="0">
              <a:buNone/>
            </a:pPr>
            <a:r>
              <a:rPr lang="ru-RU" dirty="0" smtClean="0"/>
              <a:t>Могут содержат неживые вирусы и бактерии или их фрагменты, но способные вызывать формирование иммунитета</a:t>
            </a:r>
            <a:endParaRPr lang="ru-RU" dirty="0"/>
          </a:p>
          <a:p>
            <a:pPr marL="18288" indent="0">
              <a:buNone/>
            </a:pPr>
            <a:endParaRPr lang="ru-RU" dirty="0"/>
          </a:p>
        </p:txBody>
      </p:sp>
      <p:sp>
        <p:nvSpPr>
          <p:cNvPr id="5" name="Объект 7"/>
          <p:cNvSpPr txBox="1">
            <a:spLocks/>
          </p:cNvSpPr>
          <p:nvPr/>
        </p:nvSpPr>
        <p:spPr>
          <a:xfrm>
            <a:off x="5724128" y="2060848"/>
            <a:ext cx="3057528" cy="2880320"/>
          </a:xfrm>
          <a:prstGeom prst="rect">
            <a:avLst/>
          </a:prstGeom>
        </p:spPr>
        <p:txBody>
          <a:bodyPr/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 algn="ctr">
              <a:buFont typeface="Wingdings" pitchFamily="2" charset="2"/>
              <a:buNone/>
            </a:pPr>
            <a:r>
              <a:rPr lang="ru-RU" b="1" u="sng" dirty="0" smtClean="0"/>
              <a:t>Рекомбинантные</a:t>
            </a:r>
          </a:p>
          <a:p>
            <a:pPr marL="18288" indent="0">
              <a:buFont typeface="Wingdings" pitchFamily="2" charset="2"/>
              <a:buNone/>
            </a:pPr>
            <a:r>
              <a:rPr lang="ru-RU" dirty="0" smtClean="0"/>
              <a:t>Содержат антигены, полученные искусственным путем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339752" y="1484784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2"/>
          </p:cNvCxnSpPr>
          <p:nvPr/>
        </p:nvCxnSpPr>
        <p:spPr>
          <a:xfrm>
            <a:off x="4455468" y="1463080"/>
            <a:ext cx="44524" cy="17498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588224" y="1463080"/>
            <a:ext cx="432048" cy="597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24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620688"/>
            <a:ext cx="7831832" cy="576064"/>
          </a:xfrm>
        </p:spPr>
        <p:txBody>
          <a:bodyPr/>
          <a:lstStyle/>
          <a:p>
            <a:pPr algn="ctr"/>
            <a:r>
              <a:rPr lang="ru-RU" sz="2800" dirty="0" smtClean="0"/>
              <a:t>Национальный календарь обязательных профилактических прививок</a:t>
            </a:r>
            <a:endParaRPr lang="ru-RU" sz="2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560840" cy="5459516"/>
          </a:xfrm>
        </p:spPr>
      </p:pic>
    </p:spTree>
    <p:extLst>
      <p:ext uri="{BB962C8B-B14F-4D97-AF65-F5344CB8AC3E}">
        <p14:creationId xmlns:p14="http://schemas.microsoft.com/office/powerpoint/2010/main" val="130688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332656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Права родителей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683568" y="1340768"/>
            <a:ext cx="7992888" cy="4464496"/>
          </a:xfrm>
        </p:spPr>
        <p:txBody>
          <a:bodyPr>
            <a:normAutofit/>
          </a:bodyPr>
          <a:lstStyle/>
          <a:p>
            <a:r>
              <a:rPr lang="ru-RU" dirty="0" smtClean="0"/>
              <a:t>Право на бесплатные профилактические прививки, включенные в национальный календарь прививок</a:t>
            </a:r>
          </a:p>
          <a:p>
            <a:r>
              <a:rPr lang="ru-RU" dirty="0" smtClean="0"/>
              <a:t>Бесплатный медицинский осмотр, при необходимости – обследование перед прививкой</a:t>
            </a:r>
          </a:p>
          <a:p>
            <a:r>
              <a:rPr lang="ru-RU" dirty="0" smtClean="0"/>
              <a:t>Бесплатное оказание мед помощи в случае возникновения поствакцинальных реакций и осложнений</a:t>
            </a:r>
          </a:p>
          <a:p>
            <a:r>
              <a:rPr lang="ru-RU" dirty="0" smtClean="0"/>
              <a:t>Право выбора медицинских учреждений для проведения вакцинации</a:t>
            </a:r>
          </a:p>
          <a:p>
            <a:r>
              <a:rPr lang="ru-RU" dirty="0" smtClean="0"/>
              <a:t>Право отказа от вакцинации, который подтверждается письменно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5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78017"/>
            <a:ext cx="3358414" cy="243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750" y="188640"/>
            <a:ext cx="7632848" cy="1080120"/>
          </a:xfrm>
        </p:spPr>
        <p:txBody>
          <a:bodyPr/>
          <a:lstStyle/>
          <a:p>
            <a:pPr algn="ctr"/>
            <a:r>
              <a:rPr lang="ru-RU" sz="3600" dirty="0" smtClean="0"/>
              <a:t>Порядок проведения профилактических прививок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9764" y="1052736"/>
            <a:ext cx="5112568" cy="504056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 smtClean="0"/>
              <a:t> Вакцинация проводится:</a:t>
            </a:r>
          </a:p>
          <a:p>
            <a:pPr marL="475488" indent="-457200">
              <a:buAutoNum type="arabicPeriod"/>
            </a:pPr>
            <a:r>
              <a:rPr lang="ru-RU" dirty="0" smtClean="0"/>
              <a:t>В процедурном кабинете</a:t>
            </a:r>
          </a:p>
          <a:p>
            <a:pPr marL="475488" indent="-457200">
              <a:buAutoNum type="arabicPeriod"/>
            </a:pPr>
            <a:r>
              <a:rPr lang="ru-RU" dirty="0" smtClean="0"/>
              <a:t>Специально обученным персоналом</a:t>
            </a:r>
          </a:p>
          <a:p>
            <a:pPr marL="475488" indent="-457200">
              <a:buAutoNum type="arabicPeriod"/>
            </a:pPr>
            <a:r>
              <a:rPr lang="ru-RU" dirty="0" smtClean="0"/>
              <a:t>с обязательный сбором анамнеза</a:t>
            </a:r>
          </a:p>
          <a:p>
            <a:pPr marL="475488" indent="-457200">
              <a:buAutoNum type="arabicPeriod"/>
            </a:pPr>
            <a:r>
              <a:rPr lang="ru-RU" dirty="0" smtClean="0"/>
              <a:t>С осмотром врача, при необходимости более глубоким обследованием</a:t>
            </a:r>
          </a:p>
          <a:p>
            <a:pPr marL="475488" indent="-457200">
              <a:buAutoNum type="arabicPeriod"/>
            </a:pPr>
            <a:r>
              <a:rPr lang="ru-RU" dirty="0" smtClean="0"/>
              <a:t>С термометрией перед прививкой и через час после прививки</a:t>
            </a:r>
          </a:p>
          <a:p>
            <a:pPr marL="475488" indent="-457200">
              <a:buAutoNum type="arabicPeriod"/>
            </a:pPr>
            <a:r>
              <a:rPr lang="ru-RU" dirty="0" smtClean="0"/>
              <a:t>С фиксацией даты, дозы, серии препарата и реакции на вакцинацию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64088" y="3068960"/>
            <a:ext cx="3273552" cy="343217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Объект 5"/>
          <p:cNvSpPr txBox="1">
            <a:spLocks/>
          </p:cNvSpPr>
          <p:nvPr/>
        </p:nvSpPr>
        <p:spPr>
          <a:xfrm>
            <a:off x="265196" y="6079108"/>
            <a:ext cx="8745338" cy="6624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Wingdings" pitchFamily="2" charset="2"/>
              <a:buNone/>
            </a:pPr>
            <a:r>
              <a:rPr lang="ru-RU" dirty="0" smtClean="0"/>
              <a:t>Детям чаще всего вакцину вводят внутримышечно в боковую поверхность бедра или дельтовидную мышцу. В предплечье – после 24 месяцев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790" y="1378017"/>
            <a:ext cx="4187744" cy="279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68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764704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Поствакцинальные реакции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3"/>
          </p:nvPr>
        </p:nvSpPr>
        <p:spPr>
          <a:xfrm>
            <a:off x="539552" y="1628800"/>
            <a:ext cx="7848872" cy="1008112"/>
          </a:xfrm>
        </p:spPr>
        <p:txBody>
          <a:bodyPr/>
          <a:lstStyle/>
          <a:p>
            <a:pPr marL="18288" indent="0" algn="ctr">
              <a:buNone/>
            </a:pPr>
            <a:r>
              <a:rPr lang="ru-RU" dirty="0" smtClean="0"/>
              <a:t>  Это кратковременное (от нескольких часов до 2-3 дней) нарушение состояние здоровья после вакцинации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sz="quarter" idx="14"/>
          </p:nvPr>
        </p:nvSpPr>
        <p:spPr>
          <a:xfrm>
            <a:off x="0" y="2060848"/>
            <a:ext cx="4355976" cy="4567661"/>
          </a:xfrm>
        </p:spPr>
        <p:txBody>
          <a:bodyPr>
            <a:normAutofit/>
          </a:bodyPr>
          <a:lstStyle/>
          <a:p>
            <a:r>
              <a:rPr lang="ru-RU" dirty="0" smtClean="0"/>
              <a:t>Местные: уплотнение, покраснение, болезненность в месте введения вакцины</a:t>
            </a:r>
          </a:p>
          <a:p>
            <a:r>
              <a:rPr lang="ru-RU" dirty="0" smtClean="0"/>
              <a:t>Общие: повышение температуры тела, мышечные боли, беспокойство, нарушение сна, аппетита, аллергические высыпания, </a:t>
            </a:r>
            <a:r>
              <a:rPr lang="ru-RU" dirty="0" err="1" smtClean="0"/>
              <a:t>диспептические</a:t>
            </a:r>
            <a:r>
              <a:rPr lang="ru-RU" dirty="0" smtClean="0"/>
              <a:t> нарушения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56992"/>
            <a:ext cx="4554697" cy="30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84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764704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Поствакцинальные осложнения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352928" cy="1728192"/>
          </a:xfrm>
        </p:spPr>
        <p:txBody>
          <a:bodyPr/>
          <a:lstStyle/>
          <a:p>
            <a:pPr marL="18288" indent="0" algn="ctr">
              <a:buNone/>
            </a:pPr>
            <a:r>
              <a:rPr lang="ru-RU" dirty="0" smtClean="0"/>
              <a:t>Стойкое или тяжелое нарушение состояние здоровья вследствие проведения прививки, развивается крайне редко – менее 1 случая на 10000 прививок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467544" y="3284984"/>
            <a:ext cx="8064896" cy="3456384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ru-RU" dirty="0" smtClean="0"/>
              <a:t>Осложнения могут быть связаны с :</a:t>
            </a:r>
          </a:p>
          <a:p>
            <a:r>
              <a:rPr lang="ru-RU" dirty="0" smtClean="0"/>
              <a:t>Индивидуальной непереносимостью компонентов вакцин</a:t>
            </a:r>
          </a:p>
          <a:p>
            <a:r>
              <a:rPr lang="ru-RU" dirty="0" smtClean="0"/>
              <a:t>Индивидуальным, необычным ответом организма на вакцину в виде изменений со стороны нервной системы (судороги, энцефалит)</a:t>
            </a:r>
          </a:p>
          <a:p>
            <a:r>
              <a:rPr lang="ru-RU" dirty="0" smtClean="0"/>
              <a:t>Аллергическими реакциями (анафилактический шок, отек </a:t>
            </a:r>
            <a:r>
              <a:rPr lang="ru-RU" dirty="0" err="1" smtClean="0"/>
              <a:t>Квинке</a:t>
            </a:r>
            <a:r>
              <a:rPr lang="ru-RU" dirty="0" smtClean="0"/>
              <a:t>) и др.</a:t>
            </a:r>
          </a:p>
          <a:p>
            <a:r>
              <a:rPr lang="ru-RU" dirty="0" smtClean="0"/>
              <a:t>Качеством вакцин, нарушением техники введения, хранения и транспортировки</a:t>
            </a:r>
          </a:p>
          <a:p>
            <a:r>
              <a:rPr lang="ru-RU" dirty="0" smtClean="0"/>
              <a:t>Введением вакцины без учета состояния ребенка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32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543800" cy="914400"/>
          </a:xfrm>
        </p:spPr>
        <p:txBody>
          <a:bodyPr/>
          <a:lstStyle/>
          <a:p>
            <a:pPr algn="ctr"/>
            <a:r>
              <a:rPr lang="ru-RU" sz="4400" dirty="0" smtClean="0"/>
              <a:t>Противопоказания для проведения вакцинации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348880"/>
            <a:ext cx="4896544" cy="5085184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en-US" dirty="0" smtClean="0"/>
              <a:t>I </a:t>
            </a:r>
            <a:r>
              <a:rPr lang="ru-RU" dirty="0" smtClean="0"/>
              <a:t> Абсолютные</a:t>
            </a:r>
          </a:p>
          <a:p>
            <a:r>
              <a:rPr lang="ru-RU" dirty="0" smtClean="0"/>
              <a:t>Сильная реакция на прививку (температура более 40 градусов, покраснение в месте инъекции более 8см, немотивированный крик ребенка более 3 часов)</a:t>
            </a:r>
          </a:p>
          <a:p>
            <a:r>
              <a:rPr lang="ru-RU" dirty="0" smtClean="0"/>
              <a:t>Беременность</a:t>
            </a:r>
          </a:p>
          <a:p>
            <a:r>
              <a:rPr lang="ru-RU" dirty="0" smtClean="0"/>
              <a:t>Вес ребенка менее 2 кг (кроме вакцинации против гепатита В)</a:t>
            </a:r>
          </a:p>
          <a:p>
            <a:r>
              <a:rPr lang="ru-RU" dirty="0" smtClean="0"/>
              <a:t>Злокачественные заболевания</a:t>
            </a:r>
          </a:p>
          <a:p>
            <a:r>
              <a:rPr lang="ru-RU" dirty="0" err="1" smtClean="0"/>
              <a:t>Иммунодефецитные</a:t>
            </a:r>
            <a:r>
              <a:rPr lang="ru-RU" dirty="0" smtClean="0"/>
              <a:t> состояния</a:t>
            </a:r>
          </a:p>
          <a:p>
            <a:r>
              <a:rPr lang="ru-RU" dirty="0" smtClean="0"/>
              <a:t>Поствакцинальные осложнения</a:t>
            </a:r>
          </a:p>
          <a:p>
            <a:r>
              <a:rPr lang="ru-RU" dirty="0" smtClean="0"/>
              <a:t>Острые заболевания и обострение хронических заболеваний</a:t>
            </a:r>
          </a:p>
          <a:p>
            <a:endParaRPr lang="ru-RU" dirty="0" smtClean="0"/>
          </a:p>
          <a:p>
            <a:pPr algn="ctr"/>
            <a:endParaRPr lang="ru-RU" dirty="0" smtClean="0"/>
          </a:p>
          <a:p>
            <a:pPr marL="18288" indent="0" algn="ctr">
              <a:buNone/>
            </a:pPr>
            <a:endParaRPr lang="en-US" dirty="0" smtClean="0"/>
          </a:p>
          <a:p>
            <a:pPr marL="18288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64088" y="2348880"/>
            <a:ext cx="3273552" cy="3432175"/>
          </a:xfrm>
        </p:spPr>
        <p:txBody>
          <a:bodyPr>
            <a:normAutofit fontScale="92500" lnSpcReduction="10000"/>
          </a:bodyPr>
          <a:lstStyle/>
          <a:p>
            <a:pPr marL="18288" indent="0">
              <a:buNone/>
            </a:pPr>
            <a:endParaRPr lang="ru-RU" dirty="0" smtClean="0"/>
          </a:p>
          <a:p>
            <a:pPr marL="18288" indent="0" algn="ctr">
              <a:buNone/>
            </a:pPr>
            <a:r>
              <a:rPr lang="en-US" dirty="0" smtClean="0"/>
              <a:t>II</a:t>
            </a:r>
            <a:r>
              <a:rPr lang="ru-RU" dirty="0" smtClean="0"/>
              <a:t>  Ложные</a:t>
            </a:r>
          </a:p>
          <a:p>
            <a:r>
              <a:rPr lang="ru-RU" dirty="0" smtClean="0"/>
              <a:t>Анемия</a:t>
            </a:r>
          </a:p>
          <a:p>
            <a:r>
              <a:rPr lang="ru-RU" dirty="0" smtClean="0"/>
              <a:t>Дисбактериоз</a:t>
            </a:r>
          </a:p>
          <a:p>
            <a:r>
              <a:rPr lang="ru-RU" dirty="0" smtClean="0"/>
              <a:t>Недоношенность</a:t>
            </a:r>
          </a:p>
          <a:p>
            <a:r>
              <a:rPr lang="ru-RU" dirty="0" smtClean="0"/>
              <a:t>Бронхиальная астма</a:t>
            </a:r>
          </a:p>
          <a:p>
            <a:r>
              <a:rPr lang="ru-RU" dirty="0" smtClean="0"/>
              <a:t>Гемолитическая болезнь новорожденных в анамнезе</a:t>
            </a:r>
          </a:p>
          <a:p>
            <a:r>
              <a:rPr lang="ru-RU" dirty="0" smtClean="0"/>
              <a:t>Отягощенный анамнез в семье</a:t>
            </a:r>
          </a:p>
          <a:p>
            <a:pPr marL="18288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64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43800" cy="1440160"/>
          </a:xfrm>
        </p:spPr>
        <p:txBody>
          <a:bodyPr/>
          <a:lstStyle/>
          <a:p>
            <a:pPr algn="ctr"/>
            <a:r>
              <a:rPr lang="ru-RU" sz="2400" dirty="0">
                <a:effectLst/>
              </a:rPr>
              <a:t>Средний процент летального исхода от инфекционных </a:t>
            </a:r>
            <a:r>
              <a:rPr lang="ru-RU" sz="2400" dirty="0" smtClean="0">
                <a:effectLst/>
              </a:rPr>
              <a:t>заболеваний </a:t>
            </a:r>
            <a:r>
              <a:rPr lang="ru-RU" sz="2400" dirty="0">
                <a:effectLst/>
              </a:rPr>
              <a:t>в мире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6912768" cy="6021288"/>
          </a:xfrm>
        </p:spPr>
      </p:pic>
    </p:spTree>
    <p:extLst>
      <p:ext uri="{BB962C8B-B14F-4D97-AF65-F5344CB8AC3E}">
        <p14:creationId xmlns:p14="http://schemas.microsoft.com/office/powerpoint/2010/main" val="259204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543800" cy="914400"/>
          </a:xfrm>
        </p:spPr>
        <p:txBody>
          <a:bodyPr/>
          <a:lstStyle/>
          <a:p>
            <a:r>
              <a:rPr lang="ru-RU" sz="3600" dirty="0" smtClean="0"/>
              <a:t>Вакцинация против гепатита 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08520" y="2204864"/>
            <a:ext cx="4464496" cy="424847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effectLst/>
                <a:latin typeface="Palatino Linotype" pitchFamily="18" charset="0"/>
              </a:rPr>
              <a:t>Инфекция </a:t>
            </a:r>
            <a:r>
              <a:rPr lang="ru-RU" dirty="0">
                <a:effectLst/>
                <a:latin typeface="Palatino Linotype" pitchFamily="18" charset="0"/>
              </a:rPr>
              <a:t>передаётся следующими способами:</a:t>
            </a:r>
          </a:p>
          <a:p>
            <a:pPr>
              <a:buFont typeface="+mj-lt"/>
              <a:buAutoNum type="arabicPeriod"/>
            </a:pPr>
            <a:r>
              <a:rPr lang="ru-RU" dirty="0">
                <a:effectLst/>
                <a:latin typeface="Palatino Linotype" pitchFamily="18" charset="0"/>
              </a:rPr>
              <a:t>От матери во время </a:t>
            </a:r>
            <a:r>
              <a:rPr lang="ru-RU" dirty="0" err="1">
                <a:effectLst/>
                <a:latin typeface="Palatino Linotype" pitchFamily="18" charset="0"/>
              </a:rPr>
              <a:t>родоразрешения</a:t>
            </a:r>
            <a:r>
              <a:rPr lang="ru-RU" dirty="0">
                <a:effectLst/>
                <a:latin typeface="Palatino Linotype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ru-RU" dirty="0">
                <a:effectLst/>
                <a:latin typeface="Palatino Linotype" pitchFamily="18" charset="0"/>
              </a:rPr>
              <a:t>При переливании крови.</a:t>
            </a:r>
          </a:p>
          <a:p>
            <a:pPr>
              <a:buFont typeface="+mj-lt"/>
              <a:buAutoNum type="arabicPeriod"/>
            </a:pPr>
            <a:r>
              <a:rPr lang="ru-RU" dirty="0">
                <a:effectLst/>
                <a:latin typeface="Palatino Linotype" pitchFamily="18" charset="0"/>
              </a:rPr>
              <a:t>При медицинских манипуляциях через инфицированную иглу.</a:t>
            </a:r>
          </a:p>
          <a:p>
            <a:pPr>
              <a:buFont typeface="+mj-lt"/>
              <a:buAutoNum type="arabicPeriod"/>
            </a:pPr>
            <a:r>
              <a:rPr lang="ru-RU" dirty="0">
                <a:effectLst/>
                <a:latin typeface="Palatino Linotype" pitchFamily="18" charset="0"/>
              </a:rPr>
              <a:t>В стоматологическом кабинете либо салоне красоты из-за использования недостаточно стерилизованного инструментария.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510" y="2636912"/>
            <a:ext cx="4896544" cy="3528392"/>
          </a:xfrm>
        </p:spPr>
      </p:pic>
      <p:sp>
        <p:nvSpPr>
          <p:cNvPr id="6" name="Прямоугольник 5"/>
          <p:cNvSpPr/>
          <p:nvPr/>
        </p:nvSpPr>
        <p:spPr>
          <a:xfrm>
            <a:off x="611560" y="980728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Palatino Linotype" pitchFamily="18" charset="0"/>
              </a:rPr>
              <a:t>Гепатит В является вирусным недугом, поражающим клетки печени, протекает, как правило, в острой или хронической форме</a:t>
            </a:r>
          </a:p>
        </p:txBody>
      </p:sp>
    </p:spTree>
    <p:extLst>
      <p:ext uri="{BB962C8B-B14F-4D97-AF65-F5344CB8AC3E}">
        <p14:creationId xmlns:p14="http://schemas.microsoft.com/office/powerpoint/2010/main" val="422202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543800" cy="914400"/>
          </a:xfrm>
        </p:spPr>
        <p:txBody>
          <a:bodyPr/>
          <a:lstStyle/>
          <a:p>
            <a:r>
              <a:rPr lang="ru-RU" dirty="0" smtClean="0"/>
              <a:t>Признаки недуга.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268760"/>
            <a:ext cx="3960440" cy="4752528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effectLst/>
                <a:latin typeface="Palatino Linotype" pitchFamily="18" charset="0"/>
              </a:rPr>
              <a:t>Признаки недуга на ранних этапах напоминают ОРЗ либо грипп. Потом могут присоединиться пожелтение склер, кожи, болезненность и ощущение дискомфорта в подреберье в области печени, общее недомогание, слабость, рвота, потемнение мочи и обесцвечивание каловых масс</a:t>
            </a:r>
            <a:r>
              <a:rPr lang="ru-RU" dirty="0" smtClean="0">
                <a:effectLst/>
                <a:latin typeface="Palatino Linotype" pitchFamily="18" charset="0"/>
              </a:rPr>
              <a:t>.</a:t>
            </a:r>
          </a:p>
          <a:p>
            <a:r>
              <a:rPr lang="ru-RU" dirty="0" smtClean="0">
                <a:effectLst/>
                <a:latin typeface="Palatino Linotype" pitchFamily="18" charset="0"/>
              </a:rPr>
              <a:t> </a:t>
            </a:r>
            <a:r>
              <a:rPr lang="ru-RU" dirty="0">
                <a:effectLst/>
                <a:latin typeface="Palatino Linotype" pitchFamily="18" charset="0"/>
              </a:rPr>
              <a:t>У малышей до года гепатит В протекает без видимых признаков. Отсутствие своевременной диагностики может спровоцировать развитие цирроза и злокачественных новообразований в печени.</a:t>
            </a:r>
            <a:endParaRPr lang="ru-RU" dirty="0">
              <a:latin typeface="Palatino Linotype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88840"/>
            <a:ext cx="4392488" cy="2736304"/>
          </a:xfrm>
        </p:spPr>
      </p:pic>
    </p:spTree>
    <p:extLst>
      <p:ext uri="{BB962C8B-B14F-4D97-AF65-F5344CB8AC3E}">
        <p14:creationId xmlns:p14="http://schemas.microsoft.com/office/powerpoint/2010/main" val="97092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9552" y="5517232"/>
            <a:ext cx="7920880" cy="1008112"/>
          </a:xfrm>
        </p:spPr>
        <p:txBody>
          <a:bodyPr/>
          <a:lstStyle/>
          <a:p>
            <a:r>
              <a:rPr lang="ru-RU" dirty="0" smtClean="0"/>
              <a:t>С чего все начиналось…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7344816" cy="4902665"/>
          </a:xfrm>
        </p:spPr>
      </p:pic>
    </p:spTree>
    <p:extLst>
      <p:ext uri="{BB962C8B-B14F-4D97-AF65-F5344CB8AC3E}">
        <p14:creationId xmlns:p14="http://schemas.microsoft.com/office/powerpoint/2010/main" val="114096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543800" cy="914400"/>
          </a:xfrm>
        </p:spPr>
        <p:txBody>
          <a:bodyPr/>
          <a:lstStyle/>
          <a:p>
            <a:pPr algn="ctr"/>
            <a:r>
              <a:rPr lang="ru-RU" sz="4000" dirty="0" smtClean="0"/>
              <a:t>Состав вакцины против гепатита В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556792"/>
            <a:ext cx="8496944" cy="475252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effectLst/>
                <a:latin typeface="Palatino Linotype" pitchFamily="18" charset="0"/>
              </a:rPr>
              <a:t>В состав вакцины против гепатита В включены следующие компоненты:</a:t>
            </a:r>
          </a:p>
          <a:p>
            <a:pPr>
              <a:buFont typeface="+mj-lt"/>
              <a:buAutoNum type="arabicPeriod"/>
            </a:pPr>
            <a:r>
              <a:rPr lang="ru-RU" dirty="0">
                <a:effectLst/>
                <a:latin typeface="Palatino Linotype" pitchFamily="18" charset="0"/>
              </a:rPr>
              <a:t>Антиген либо фрагменты вирусной оболочки. Организм человека принимает данные молекулы как чужеродные и поэтому вырабатывает к ним антитела. </a:t>
            </a:r>
            <a:r>
              <a:rPr lang="ru-RU" dirty="0" smtClean="0">
                <a:effectLst/>
                <a:latin typeface="Palatino Linotype" pitchFamily="18" charset="0"/>
              </a:rPr>
              <a:t>Так происходит формирование иммунитета к недугу</a:t>
            </a:r>
            <a:r>
              <a:rPr lang="ru-RU" dirty="0">
                <a:effectLst/>
                <a:latin typeface="Palatino Linotype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ru-RU" dirty="0">
                <a:effectLst/>
                <a:latin typeface="Palatino Linotype" pitchFamily="18" charset="0"/>
              </a:rPr>
              <a:t>Консервант – </a:t>
            </a:r>
            <a:r>
              <a:rPr lang="ru-RU" dirty="0" err="1">
                <a:effectLst/>
                <a:latin typeface="Palatino Linotype" pitchFamily="18" charset="0"/>
              </a:rPr>
              <a:t>тиомерсал</a:t>
            </a:r>
            <a:r>
              <a:rPr lang="ru-RU" dirty="0">
                <a:effectLst/>
                <a:latin typeface="Palatino Linotype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ru-RU" dirty="0">
                <a:effectLst/>
                <a:latin typeface="Palatino Linotype" pitchFamily="18" charset="0"/>
              </a:rPr>
              <a:t>Адъювант – гидроксид алюминия. Данное вещество способно активизировать выработку антител</a:t>
            </a:r>
            <a:r>
              <a:rPr lang="ru-RU" dirty="0" smtClean="0">
                <a:effectLst/>
                <a:latin typeface="Palatino Linotype" pitchFamily="18" charset="0"/>
              </a:rPr>
              <a:t>.</a:t>
            </a:r>
          </a:p>
          <a:p>
            <a:pPr marL="18288" indent="0">
              <a:buNone/>
            </a:pPr>
            <a:endParaRPr lang="ru-RU" dirty="0" smtClean="0">
              <a:effectLst/>
              <a:latin typeface="Palatino Linotype" pitchFamily="18" charset="0"/>
            </a:endParaRPr>
          </a:p>
          <a:p>
            <a:pPr marL="18288" indent="0">
              <a:buNone/>
            </a:pPr>
            <a:r>
              <a:rPr lang="ru-RU" dirty="0" smtClean="0">
                <a:effectLst/>
                <a:latin typeface="Palatino Linotype" pitchFamily="18" charset="0"/>
              </a:rPr>
              <a:t>Для </a:t>
            </a:r>
            <a:r>
              <a:rPr lang="ru-RU" dirty="0">
                <a:effectLst/>
                <a:latin typeface="Palatino Linotype" pitchFamily="18" charset="0"/>
              </a:rPr>
              <a:t>вакцинации применяют как импортные, так и отечественные вакцины: </a:t>
            </a:r>
            <a:endParaRPr lang="ru-RU" dirty="0" smtClean="0">
              <a:effectLst/>
              <a:latin typeface="Palatino Linotype" pitchFamily="18" charset="0"/>
            </a:endParaRPr>
          </a:p>
          <a:p>
            <a:pPr marL="18288" indent="0">
              <a:buNone/>
            </a:pPr>
            <a:r>
              <a:rPr lang="ru-RU" dirty="0" err="1" smtClean="0">
                <a:effectLst/>
                <a:latin typeface="Palatino Linotype" pitchFamily="18" charset="0"/>
              </a:rPr>
              <a:t>Инфанрикс</a:t>
            </a:r>
            <a:r>
              <a:rPr lang="ru-RU" dirty="0" smtClean="0">
                <a:effectLst/>
                <a:latin typeface="Palatino Linotype" pitchFamily="18" charset="0"/>
              </a:rPr>
              <a:t> </a:t>
            </a:r>
            <a:r>
              <a:rPr lang="ru-RU" dirty="0" err="1">
                <a:effectLst/>
                <a:latin typeface="Palatino Linotype" pitchFamily="18" charset="0"/>
              </a:rPr>
              <a:t>Гекса</a:t>
            </a:r>
            <a:r>
              <a:rPr lang="ru-RU" dirty="0">
                <a:effectLst/>
                <a:latin typeface="Palatino Linotype" pitchFamily="18" charset="0"/>
              </a:rPr>
              <a:t> и </a:t>
            </a:r>
            <a:r>
              <a:rPr lang="ru-RU" dirty="0" err="1">
                <a:effectLst/>
                <a:latin typeface="Palatino Linotype" pitchFamily="18" charset="0"/>
              </a:rPr>
              <a:t>Энджерикс</a:t>
            </a:r>
            <a:r>
              <a:rPr lang="ru-RU" dirty="0">
                <a:effectLst/>
                <a:latin typeface="Palatino Linotype" pitchFamily="18" charset="0"/>
              </a:rPr>
              <a:t> В, производимые в Бельгии, </a:t>
            </a:r>
            <a:endParaRPr lang="ru-RU" dirty="0" smtClean="0">
              <a:effectLst/>
              <a:latin typeface="Palatino Linotype" pitchFamily="18" charset="0"/>
            </a:endParaRPr>
          </a:p>
          <a:p>
            <a:pPr marL="18288" indent="0">
              <a:buNone/>
            </a:pPr>
            <a:r>
              <a:rPr lang="ru-RU" dirty="0" err="1" smtClean="0">
                <a:effectLst/>
                <a:latin typeface="Palatino Linotype" pitchFamily="18" charset="0"/>
              </a:rPr>
              <a:t>Шанвак</a:t>
            </a:r>
            <a:r>
              <a:rPr lang="ru-RU" dirty="0" smtClean="0">
                <a:effectLst/>
                <a:latin typeface="Palatino Linotype" pitchFamily="18" charset="0"/>
              </a:rPr>
              <a:t> </a:t>
            </a:r>
            <a:r>
              <a:rPr lang="ru-RU" dirty="0">
                <a:effectLst/>
                <a:latin typeface="Palatino Linotype" pitchFamily="18" charset="0"/>
              </a:rPr>
              <a:t>В, из Индии, </a:t>
            </a:r>
            <a:endParaRPr lang="ru-RU" dirty="0" smtClean="0">
              <a:effectLst/>
              <a:latin typeface="Palatino Linotype" pitchFamily="18" charset="0"/>
            </a:endParaRPr>
          </a:p>
          <a:p>
            <a:pPr marL="18288" indent="0">
              <a:buNone/>
            </a:pPr>
            <a:r>
              <a:rPr lang="ru-RU" dirty="0" smtClean="0">
                <a:effectLst/>
                <a:latin typeface="Palatino Linotype" pitchFamily="18" charset="0"/>
              </a:rPr>
              <a:t>а </a:t>
            </a:r>
            <a:r>
              <a:rPr lang="ru-RU" dirty="0">
                <a:effectLst/>
                <a:latin typeface="Palatino Linotype" pitchFamily="18" charset="0"/>
              </a:rPr>
              <a:t>также АКДС </a:t>
            </a:r>
            <a:r>
              <a:rPr lang="ru-RU" dirty="0" err="1">
                <a:effectLst/>
                <a:latin typeface="Palatino Linotype" pitchFamily="18" charset="0"/>
              </a:rPr>
              <a:t>Геп</a:t>
            </a:r>
            <a:r>
              <a:rPr lang="ru-RU" dirty="0">
                <a:effectLst/>
                <a:latin typeface="Palatino Linotype" pitchFamily="18" charset="0"/>
              </a:rPr>
              <a:t> В, производимый на территории России.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7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532440" cy="3429000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  <a:latin typeface="Palatino Linotype" pitchFamily="18" charset="0"/>
              </a:rPr>
              <a:t>Для деток, которые родились от инфицированной матери, существует альтернативная схема прививок:</a:t>
            </a:r>
          </a:p>
          <a:p>
            <a:pPr>
              <a:buFont typeface="Arial"/>
              <a:buChar char="•"/>
            </a:pPr>
            <a:r>
              <a:rPr lang="ru-RU" dirty="0">
                <a:effectLst/>
                <a:latin typeface="Palatino Linotype" pitchFamily="18" charset="0"/>
              </a:rPr>
              <a:t>первый укол вводят на протяжении первых 12 часов после рождения;</a:t>
            </a:r>
          </a:p>
          <a:p>
            <a:pPr>
              <a:buFont typeface="Arial"/>
              <a:buChar char="•"/>
            </a:pPr>
            <a:r>
              <a:rPr lang="ru-RU" dirty="0">
                <a:effectLst/>
                <a:latin typeface="Palatino Linotype" pitchFamily="18" charset="0"/>
              </a:rPr>
              <a:t>вторую прививку ставят в месяц;</a:t>
            </a:r>
          </a:p>
          <a:p>
            <a:pPr>
              <a:buFont typeface="Arial"/>
              <a:buChar char="•"/>
            </a:pPr>
            <a:r>
              <a:rPr lang="ru-RU" dirty="0">
                <a:effectLst/>
                <a:latin typeface="Palatino Linotype" pitchFamily="18" charset="0"/>
              </a:rPr>
              <a:t>третья инъекция вводится в 2 месяца;</a:t>
            </a:r>
          </a:p>
          <a:p>
            <a:pPr>
              <a:buFont typeface="Arial"/>
              <a:buChar char="•"/>
            </a:pPr>
            <a:r>
              <a:rPr lang="ru-RU" dirty="0">
                <a:effectLst/>
                <a:latin typeface="Palatino Linotype" pitchFamily="18" charset="0"/>
              </a:rPr>
              <a:t>четвёртая вакцина делается, когда ребёнку исполняется год.</a:t>
            </a:r>
          </a:p>
          <a:p>
            <a:r>
              <a:rPr lang="ru-RU" dirty="0">
                <a:effectLst/>
                <a:latin typeface="Palatino Linotype" pitchFamily="18" charset="0"/>
              </a:rPr>
              <a:t>Данная схема позволяет иммунизировать организм ускоренным способом.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182732"/>
            <a:ext cx="5328592" cy="367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6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43800" cy="914400"/>
          </a:xfrm>
        </p:spPr>
        <p:txBody>
          <a:bodyPr/>
          <a:lstStyle/>
          <a:p>
            <a:r>
              <a:rPr lang="ru-RU" sz="3600" dirty="0" smtClean="0"/>
              <a:t>Вакцинация против туберкулеза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124744"/>
            <a:ext cx="7128792" cy="1440160"/>
          </a:xfrm>
        </p:spPr>
        <p:txBody>
          <a:bodyPr>
            <a:normAutofit/>
          </a:bodyPr>
          <a:lstStyle/>
          <a:p>
            <a:r>
              <a:rPr lang="ru-RU" b="1" dirty="0">
                <a:effectLst/>
              </a:rPr>
              <a:t>Туберкулез</a:t>
            </a:r>
            <a:r>
              <a:rPr lang="ru-RU" dirty="0">
                <a:effectLst/>
              </a:rPr>
              <a:t> – заразное инфекционное заболевание, основной причиной которого является инфицирование организма палочками Коха (</a:t>
            </a:r>
            <a:r>
              <a:rPr lang="ru-RU" dirty="0" err="1">
                <a:effectLst/>
              </a:rPr>
              <a:t>Mycobacterium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tuberculosis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complex</a:t>
            </a:r>
            <a:r>
              <a:rPr lang="ru-RU" dirty="0" smtClean="0">
                <a:effectLst/>
              </a:rPr>
              <a:t>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350" y="2780928"/>
            <a:ext cx="4016122" cy="3672408"/>
          </a:xfrm>
        </p:spPr>
      </p:pic>
      <p:sp>
        <p:nvSpPr>
          <p:cNvPr id="6" name="Прямоугольник 5"/>
          <p:cNvSpPr/>
          <p:nvPr/>
        </p:nvSpPr>
        <p:spPr>
          <a:xfrm>
            <a:off x="467544" y="2708920"/>
            <a:ext cx="4572000" cy="33886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56032">
              <a:spcBef>
                <a:spcPct val="20000"/>
              </a:spcBef>
              <a:buSzPct val="60000"/>
              <a:buFont typeface="Wingdings" pitchFamily="2" charset="2"/>
              <a:buChar char=""/>
            </a:pPr>
            <a:r>
              <a:rPr lang="ru-RU" sz="2100" dirty="0">
                <a:solidFill>
                  <a:prstClr val="white"/>
                </a:solidFill>
              </a:rPr>
              <a:t>Воздушно-капельный путь заражения. </a:t>
            </a:r>
          </a:p>
          <a:p>
            <a:pPr marL="274320" lvl="0" indent="-256032">
              <a:spcBef>
                <a:spcPct val="20000"/>
              </a:spcBef>
              <a:buSzPct val="60000"/>
              <a:buFont typeface="Wingdings" pitchFamily="2" charset="2"/>
              <a:buChar char=""/>
            </a:pPr>
            <a:r>
              <a:rPr lang="ru-RU" sz="2100" dirty="0">
                <a:solidFill>
                  <a:prstClr val="white"/>
                </a:solidFill>
              </a:rPr>
              <a:t>Наиболее частыми органами, подверженными туберкулезу являются – бронхи и легкие, реже – кости, кожа, лимфатическая, мочеполовая, нервная, лимфатическая система, а также другие органы и системы. </a:t>
            </a:r>
            <a:endParaRPr lang="ru-RU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29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7416824" cy="3429000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Коварность туберкулезной инфекции заключается в характере ее поведения – когда она попадает в организм, человек ничего не чувствует. В это время, инфекция в пассивной форме (бессимптомное течение заболевания – </a:t>
            </a:r>
            <a:r>
              <a:rPr lang="ru-RU" dirty="0" err="1">
                <a:effectLst/>
              </a:rPr>
              <a:t>тубинфицированность</a:t>
            </a:r>
            <a:r>
              <a:rPr lang="ru-RU" dirty="0">
                <a:effectLst/>
              </a:rPr>
              <a:t>) может находиться в больном в течение многих дней, и даже годов, и только в 1 из 10 случаев, перейти в активную форму.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061320"/>
            <a:ext cx="4896544" cy="3789040"/>
          </a:xfrm>
        </p:spPr>
      </p:pic>
    </p:spTree>
    <p:extLst>
      <p:ext uri="{BB962C8B-B14F-4D97-AF65-F5344CB8AC3E}">
        <p14:creationId xmlns:p14="http://schemas.microsoft.com/office/powerpoint/2010/main" val="31861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914400"/>
          </a:xfrm>
        </p:spPr>
        <p:txBody>
          <a:bodyPr/>
          <a:lstStyle/>
          <a:p>
            <a:pPr algn="ctr"/>
            <a:r>
              <a:rPr lang="ru-RU" sz="3600" dirty="0" smtClean="0"/>
              <a:t>Статистика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268760"/>
            <a:ext cx="7704856" cy="4464496"/>
          </a:xfrm>
        </p:spPr>
        <p:txBody>
          <a:bodyPr>
            <a:normAutofit/>
          </a:bodyPr>
          <a:lstStyle/>
          <a:p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В </a:t>
            </a:r>
            <a:r>
              <a:rPr lang="ru-RU" dirty="0">
                <a:effectLst/>
              </a:rPr>
              <a:t>2017 году от туберкулеза во всем мире умерли 1,6 млн, </a:t>
            </a:r>
            <a:r>
              <a:rPr lang="ru-RU" dirty="0" smtClean="0">
                <a:effectLst/>
              </a:rPr>
              <a:t>человек.</a:t>
            </a:r>
          </a:p>
          <a:p>
            <a:r>
              <a:rPr lang="ru-RU" dirty="0">
                <a:effectLst/>
              </a:rPr>
              <a:t>В </a:t>
            </a:r>
            <a:r>
              <a:rPr lang="ru-RU" dirty="0" smtClean="0">
                <a:effectLst/>
              </a:rPr>
              <a:t>отчете ВОЗ </a:t>
            </a:r>
            <a:r>
              <a:rPr lang="ru-RU" dirty="0">
                <a:effectLst/>
              </a:rPr>
              <a:t>утверждается, что с 2000 года предотвращено порядка 54 млн смертей от этой </a:t>
            </a:r>
            <a:r>
              <a:rPr lang="ru-RU" dirty="0" err="1" smtClean="0">
                <a:effectLst/>
              </a:rPr>
              <a:t>болезни.По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итогам 2017 года, в мире зарегистрировали 10 млн случаев инфицирования, что на 2% меньше, чем годом ранее</a:t>
            </a:r>
            <a:r>
              <a:rPr lang="ru-RU" dirty="0" smtClean="0">
                <a:effectLst/>
              </a:rPr>
              <a:t>.</a:t>
            </a:r>
          </a:p>
          <a:p>
            <a:r>
              <a:rPr lang="ru-RU" dirty="0">
                <a:effectLst/>
              </a:rPr>
              <a:t>Тем не менее, ВОЗ отмечает, что страны прикладывают недостаточно усилий, чтобы справиться с болезнью к 2030 году и призывает увеличить финансирование на борьбу с туберкулезом.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847497" y="3068960"/>
            <a:ext cx="3273552" cy="343217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83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543800" cy="914400"/>
          </a:xfrm>
        </p:spPr>
        <p:txBody>
          <a:bodyPr/>
          <a:lstStyle/>
          <a:p>
            <a:r>
              <a:rPr lang="ru-RU" sz="3600" dirty="0" smtClean="0"/>
              <a:t>Вакцинация против туберкулеза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161524"/>
            <a:ext cx="7632848" cy="19074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Прививка против туберкулеза (БЦЖ-М) проводится с третьих суток жизни.  Под влиянием негативной информации о вреде добавочных компонентов прививки (ртуть, фенол и иные включения) родители часто отказываются от прививки. В этом случае риск заболевания туберкулезом ложится на плечи родителей.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64088" y="3157798"/>
            <a:ext cx="3297738" cy="34321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6574532" cy="389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53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064895" cy="4176464"/>
          </a:xfrm>
        </p:spPr>
      </p:pic>
    </p:spTree>
    <p:extLst>
      <p:ext uri="{BB962C8B-B14F-4D97-AF65-F5344CB8AC3E}">
        <p14:creationId xmlns:p14="http://schemas.microsoft.com/office/powerpoint/2010/main" val="40473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692696"/>
            <a:ext cx="7344816" cy="3429000"/>
          </a:xfrm>
        </p:spPr>
        <p:txBody>
          <a:bodyPr>
            <a:normAutofit/>
          </a:bodyPr>
          <a:lstStyle/>
          <a:p>
            <a:r>
              <a:rPr lang="ru-RU" dirty="0" smtClean="0"/>
              <a:t>Как у любого метода профилактики и лечения, у вакцинации есть свои недостатки, прежде всего, связанные с поствакцинальными реакциями. Но очевидная польза для ребенка от вакцинации намного выше, чем вероятность развития тех или иных осложнений.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39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560840" cy="936104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971475" cy="4176464"/>
          </a:xfrm>
        </p:spPr>
      </p:pic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32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5589240"/>
            <a:ext cx="7543800" cy="914400"/>
          </a:xfrm>
        </p:spPr>
        <p:txBody>
          <a:bodyPr/>
          <a:lstStyle/>
          <a:p>
            <a:r>
              <a:rPr lang="ru-RU" dirty="0" smtClean="0"/>
              <a:t>Натуральная оспа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060848"/>
            <a:ext cx="5074672" cy="346912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3877460" cy="3168352"/>
          </a:xfrm>
        </p:spPr>
      </p:pic>
    </p:spTree>
    <p:extLst>
      <p:ext uri="{BB962C8B-B14F-4D97-AF65-F5344CB8AC3E}">
        <p14:creationId xmlns:p14="http://schemas.microsoft.com/office/powerpoint/2010/main" val="20715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5661248"/>
            <a:ext cx="7543800" cy="914400"/>
          </a:xfrm>
        </p:spPr>
        <p:txBody>
          <a:bodyPr/>
          <a:lstStyle/>
          <a:p>
            <a:r>
              <a:rPr lang="ru-RU" dirty="0" smtClean="0"/>
              <a:t>дифтерия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8640"/>
            <a:ext cx="5688632" cy="5688632"/>
          </a:xfrm>
        </p:spPr>
      </p:pic>
    </p:spTree>
    <p:extLst>
      <p:ext uri="{BB962C8B-B14F-4D97-AF65-F5344CB8AC3E}">
        <p14:creationId xmlns:p14="http://schemas.microsoft.com/office/powerpoint/2010/main" val="40373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6864" cy="1008112"/>
          </a:xfrm>
        </p:spPr>
        <p:txBody>
          <a:bodyPr/>
          <a:lstStyle/>
          <a:p>
            <a:pPr algn="ctr"/>
            <a:r>
              <a:rPr lang="ru-RU" dirty="0" smtClean="0"/>
              <a:t>Коллективный иммунитет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5326004"/>
            <a:ext cx="7704856" cy="1540768"/>
          </a:xfrm>
        </p:spPr>
        <p:txBody>
          <a:bodyPr/>
          <a:lstStyle/>
          <a:p>
            <a:pPr algn="ctr"/>
            <a:r>
              <a:rPr lang="ru-RU" dirty="0" smtClean="0"/>
              <a:t>Коллективный иммунитет формируется, когда привито не менее 95% населения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200800" cy="4060779"/>
          </a:xfrm>
        </p:spPr>
      </p:pic>
    </p:spTree>
    <p:extLst>
      <p:ext uri="{BB962C8B-B14F-4D97-AF65-F5344CB8AC3E}">
        <p14:creationId xmlns:p14="http://schemas.microsoft.com/office/powerpoint/2010/main" val="266421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84964"/>
            <a:ext cx="3670076" cy="244827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908720"/>
            <a:ext cx="7543800" cy="720080"/>
          </a:xfrm>
        </p:spPr>
        <p:txBody>
          <a:bodyPr/>
          <a:lstStyle/>
          <a:p>
            <a:pPr algn="ctr"/>
            <a:r>
              <a:rPr lang="ru-RU" dirty="0" smtClean="0"/>
              <a:t>Вакцинация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07504" y="692696"/>
            <a:ext cx="8712968" cy="4032448"/>
          </a:xfrm>
        </p:spPr>
        <p:txBody>
          <a:bodyPr>
            <a:normAutofit/>
          </a:bodyPr>
          <a:lstStyle/>
          <a:p>
            <a:r>
              <a:rPr lang="ru-RU" dirty="0" smtClean="0"/>
              <a:t>Вакцинация  - самое эффективное и экономически выгодное средство профилактики инфекционных  заболеваний</a:t>
            </a:r>
          </a:p>
          <a:p>
            <a:r>
              <a:rPr lang="ru-RU" dirty="0" smtClean="0"/>
              <a:t>Благодаря вакцинации в обществе создается коллективный иммунитет</a:t>
            </a:r>
          </a:p>
          <a:p>
            <a:r>
              <a:rPr lang="ru-RU" dirty="0" smtClean="0"/>
              <a:t>Вакцинация – это введение в организм человека ослабленного или убитого болезнетворного агента ( или искусственно синтезированного белка идентичного натуральному) для стимуляции выработки антител </a:t>
            </a:r>
          </a:p>
          <a:p>
            <a:r>
              <a:rPr lang="ru-RU" dirty="0" smtClean="0"/>
              <a:t>Цель вакцинации – предотвратить развитие инфекционного заболевания или ослабить его проявление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38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5301208"/>
            <a:ext cx="7543800" cy="914400"/>
          </a:xfrm>
        </p:spPr>
        <p:txBody>
          <a:bodyPr/>
          <a:lstStyle/>
          <a:p>
            <a:r>
              <a:rPr lang="ru-RU" dirty="0" smtClean="0"/>
              <a:t>Антитела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0928"/>
            <a:ext cx="4109154" cy="2520280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6672"/>
            <a:ext cx="3960440" cy="4954991"/>
          </a:xfrm>
        </p:spPr>
      </p:pic>
    </p:spTree>
    <p:extLst>
      <p:ext uri="{BB962C8B-B14F-4D97-AF65-F5344CB8AC3E}">
        <p14:creationId xmlns:p14="http://schemas.microsoft.com/office/powerpoint/2010/main" val="30868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4355420" cy="244827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5036" y="844761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Естественный иммунитет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539552" y="1340768"/>
            <a:ext cx="4464496" cy="2376264"/>
          </a:xfrm>
        </p:spPr>
        <p:txBody>
          <a:bodyPr/>
          <a:lstStyle/>
          <a:p>
            <a:pPr marL="18288" indent="0">
              <a:buNone/>
            </a:pPr>
            <a:r>
              <a:rPr lang="en-US" dirty="0" smtClean="0"/>
              <a:t>        I</a:t>
            </a:r>
          </a:p>
          <a:p>
            <a:r>
              <a:rPr lang="ru-RU" dirty="0" smtClean="0"/>
              <a:t>Формируется внутриутробно и  при кормлении грудью</a:t>
            </a:r>
          </a:p>
          <a:p>
            <a:r>
              <a:rPr lang="ru-RU" dirty="0" smtClean="0"/>
              <a:t>Слабый и медленный</a:t>
            </a:r>
            <a:endParaRPr lang="ru-RU" dirty="0"/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5148064" y="1784522"/>
            <a:ext cx="3273552" cy="639762"/>
          </a:xfrm>
          <a:prstGeom prst="rect">
            <a:avLst/>
          </a:prstGeom>
        </p:spPr>
        <p:txBody>
          <a:bodyPr/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None/>
            </a:pPr>
            <a:r>
              <a:rPr lang="ru-RU" dirty="0" smtClean="0"/>
              <a:t>   </a:t>
            </a:r>
            <a:r>
              <a:rPr lang="en-US" dirty="0" smtClean="0"/>
              <a:t>II</a:t>
            </a:r>
          </a:p>
          <a:p>
            <a:r>
              <a:rPr lang="ru-RU" dirty="0" smtClean="0"/>
              <a:t>После перенесенного заболевания</a:t>
            </a:r>
          </a:p>
          <a:p>
            <a:r>
              <a:rPr lang="ru-RU" dirty="0" smtClean="0"/>
              <a:t>Сильный, специфический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508" y="3789040"/>
            <a:ext cx="3273425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7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764704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Искусственный иммунитет</a:t>
            </a: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13"/>
          </p:nvPr>
        </p:nvSpPr>
        <p:spPr>
          <a:xfrm>
            <a:off x="323528" y="1700808"/>
            <a:ext cx="4608512" cy="3888432"/>
          </a:xfrm>
        </p:spPr>
        <p:txBody>
          <a:bodyPr/>
          <a:lstStyle/>
          <a:p>
            <a:r>
              <a:rPr lang="ru-RU" dirty="0" smtClean="0"/>
              <a:t>Искусственный специфический иммунитет формируется после вакцинации – введение в организм специальных препаратов – </a:t>
            </a:r>
            <a:r>
              <a:rPr lang="ru-RU" u="sng" dirty="0" smtClean="0"/>
              <a:t>вакцин, </a:t>
            </a:r>
            <a:r>
              <a:rPr lang="ru-RU" dirty="0" smtClean="0"/>
              <a:t>содержащих определенные фрагменты возбудителей инфекции ( антигены)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29000"/>
            <a:ext cx="4138863" cy="2760621"/>
          </a:xfrm>
        </p:spPr>
      </p:pic>
    </p:spTree>
    <p:extLst>
      <p:ext uri="{BB962C8B-B14F-4D97-AF65-F5344CB8AC3E}">
        <p14:creationId xmlns:p14="http://schemas.microsoft.com/office/powerpoint/2010/main" val="14066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312</TotalTime>
  <Words>990</Words>
  <Application>Microsoft Office PowerPoint</Application>
  <PresentationFormat>Экран (4:3)</PresentationFormat>
  <Paragraphs>116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Базовая</vt:lpstr>
      <vt:lpstr>Вакцинация детей Лекция для школы беременных</vt:lpstr>
      <vt:lpstr>С чего все начиналось…</vt:lpstr>
      <vt:lpstr>Натуральная оспа</vt:lpstr>
      <vt:lpstr>дифтерия</vt:lpstr>
      <vt:lpstr>Коллективный иммунитет</vt:lpstr>
      <vt:lpstr>Вакцинация </vt:lpstr>
      <vt:lpstr>Антитела</vt:lpstr>
      <vt:lpstr>Естественный иммунитет</vt:lpstr>
      <vt:lpstr>Искусственный иммунитет</vt:lpstr>
      <vt:lpstr>Вакцины делятся:</vt:lpstr>
      <vt:lpstr>Национальный календарь обязательных профилактических прививок</vt:lpstr>
      <vt:lpstr>Права родителей</vt:lpstr>
      <vt:lpstr>Порядок проведения профилактических прививок</vt:lpstr>
      <vt:lpstr>Поствакцинальные реакции</vt:lpstr>
      <vt:lpstr>Поствакцинальные осложнения</vt:lpstr>
      <vt:lpstr>Противопоказания для проведения вакцинации</vt:lpstr>
      <vt:lpstr>Средний процент летального исхода от инфекционных заболеваний в мире </vt:lpstr>
      <vt:lpstr>Вакцинация против гепатита В</vt:lpstr>
      <vt:lpstr>Признаки недуга.</vt:lpstr>
      <vt:lpstr>Состав вакцины против гепатита В</vt:lpstr>
      <vt:lpstr>Презентация PowerPoint</vt:lpstr>
      <vt:lpstr>Вакцинация против туберкулеза</vt:lpstr>
      <vt:lpstr>Презентация PowerPoint</vt:lpstr>
      <vt:lpstr>Статистика</vt:lpstr>
      <vt:lpstr>Вакцинация против туберкулеза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Вакцинация детей</dc:title>
  <dc:creator>Бородич Анна Валерьевна</dc:creator>
  <cp:lastModifiedBy>Степанова Елена Михайловна</cp:lastModifiedBy>
  <cp:revision>27</cp:revision>
  <dcterms:created xsi:type="dcterms:W3CDTF">2019-01-02T12:15:19Z</dcterms:created>
  <dcterms:modified xsi:type="dcterms:W3CDTF">2025-09-01T15:19:40Z</dcterms:modified>
</cp:coreProperties>
</file>